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9" r:id="rId4"/>
    <p:sldId id="258" r:id="rId5"/>
    <p:sldId id="260" r:id="rId6"/>
    <p:sldId id="269" r:id="rId7"/>
    <p:sldId id="261" r:id="rId8"/>
    <p:sldId id="262" r:id="rId9"/>
    <p:sldId id="270" r:id="rId10"/>
    <p:sldId id="272" r:id="rId11"/>
    <p:sldId id="271" r:id="rId12"/>
    <p:sldId id="263" r:id="rId13"/>
    <p:sldId id="268" r:id="rId14"/>
    <p:sldId id="264" r:id="rId15"/>
    <p:sldId id="265" r:id="rId16"/>
    <p:sldId id="266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92DC4-3883-44BA-B71A-5A997EC35B4F}" type="datetimeFigureOut">
              <a:rPr lang="en-GB" smtClean="0"/>
              <a:pPr/>
              <a:t>30/06/2014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0718D-089B-4717-AFD3-621AA438B42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4090-6355-493B-BA7A-5442F7BEFB75}" type="datetimeFigureOut">
              <a:rPr lang="en-GB" smtClean="0"/>
              <a:pPr/>
              <a:t>30/06/2014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5426-ABF2-4B73-AC0B-7D36414EFB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4090-6355-493B-BA7A-5442F7BEFB75}" type="datetimeFigureOut">
              <a:rPr lang="en-GB" smtClean="0"/>
              <a:pPr/>
              <a:t>30/06/2014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5426-ABF2-4B73-AC0B-7D36414EFB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4090-6355-493B-BA7A-5442F7BEFB75}" type="datetimeFigureOut">
              <a:rPr lang="en-GB" smtClean="0"/>
              <a:pPr/>
              <a:t>30/06/2014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5426-ABF2-4B73-AC0B-7D36414EFB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4090-6355-493B-BA7A-5442F7BEFB75}" type="datetimeFigureOut">
              <a:rPr lang="en-GB" smtClean="0"/>
              <a:pPr/>
              <a:t>30/06/2014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5426-ABF2-4B73-AC0B-7D36414EFB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4090-6355-493B-BA7A-5442F7BEFB75}" type="datetimeFigureOut">
              <a:rPr lang="en-GB" smtClean="0"/>
              <a:pPr/>
              <a:t>30/06/2014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5426-ABF2-4B73-AC0B-7D36414EFB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4090-6355-493B-BA7A-5442F7BEFB75}" type="datetimeFigureOut">
              <a:rPr lang="en-GB" smtClean="0"/>
              <a:pPr/>
              <a:t>30/06/2014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5426-ABF2-4B73-AC0B-7D36414EFB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4090-6355-493B-BA7A-5442F7BEFB75}" type="datetimeFigureOut">
              <a:rPr lang="en-GB" smtClean="0"/>
              <a:pPr/>
              <a:t>30/06/2014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5426-ABF2-4B73-AC0B-7D36414EFB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4090-6355-493B-BA7A-5442F7BEFB75}" type="datetimeFigureOut">
              <a:rPr lang="en-GB" smtClean="0"/>
              <a:pPr/>
              <a:t>30/06/2014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5426-ABF2-4B73-AC0B-7D36414EFB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4090-6355-493B-BA7A-5442F7BEFB75}" type="datetimeFigureOut">
              <a:rPr lang="en-GB" smtClean="0"/>
              <a:pPr/>
              <a:t>30/06/2014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5426-ABF2-4B73-AC0B-7D36414EFB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4090-6355-493B-BA7A-5442F7BEFB75}" type="datetimeFigureOut">
              <a:rPr lang="en-GB" smtClean="0"/>
              <a:pPr/>
              <a:t>30/06/2014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5426-ABF2-4B73-AC0B-7D36414EFB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E4090-6355-493B-BA7A-5442F7BEFB75}" type="datetimeFigureOut">
              <a:rPr lang="en-GB" smtClean="0"/>
              <a:pPr/>
              <a:t>30/06/2014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67D5426-ABF2-4B73-AC0B-7D36414EFB4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71E4090-6355-493B-BA7A-5442F7BEFB75}" type="datetimeFigureOut">
              <a:rPr lang="en-GB" smtClean="0"/>
              <a:pPr/>
              <a:t>30/06/2014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67D5426-ABF2-4B73-AC0B-7D36414EFB43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764704"/>
            <a:ext cx="7851648" cy="1828800"/>
          </a:xfrm>
        </p:spPr>
        <p:txBody>
          <a:bodyPr/>
          <a:lstStyle/>
          <a:p>
            <a:r>
              <a:rPr lang="en-GB" dirty="0" smtClean="0"/>
              <a:t>All-Age Worship </a:t>
            </a:r>
            <a:r>
              <a:rPr lang="en-GB" dirty="0" smtClean="0"/>
              <a:t>at Festivals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032" y="3140968"/>
            <a:ext cx="4283968" cy="1059904"/>
          </a:xfrm>
        </p:spPr>
        <p:txBody>
          <a:bodyPr>
            <a:normAutofit/>
          </a:bodyPr>
          <a:lstStyle/>
          <a:p>
            <a:r>
              <a:rPr lang="en-GB" sz="2000" dirty="0" smtClean="0"/>
              <a:t>Margaret Pritchard Houston</a:t>
            </a:r>
          </a:p>
          <a:p>
            <a:r>
              <a:rPr lang="en-GB" sz="2000" dirty="0" smtClean="0"/>
              <a:t>Children’s worker and author</a:t>
            </a:r>
            <a:endParaRPr lang="en-GB" sz="2000" dirty="0"/>
          </a:p>
        </p:txBody>
      </p:sp>
      <p:pic>
        <p:nvPicPr>
          <p:cNvPr id="4" name="Picture 3" descr="harvest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708920"/>
            <a:ext cx="4896544" cy="36724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M_03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908720"/>
            <a:ext cx="3782541" cy="571286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iday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268760"/>
            <a:ext cx="6492213" cy="48691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412776"/>
            <a:ext cx="69847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Sensory possibilities and key images provide foundation and direction.</a:t>
            </a:r>
          </a:p>
          <a:p>
            <a:endParaRPr lang="en-GB" sz="3600" dirty="0"/>
          </a:p>
          <a:p>
            <a:r>
              <a:rPr lang="en-GB" sz="3600" dirty="0" smtClean="0"/>
              <a:t>Models of worship </a:t>
            </a:r>
            <a:r>
              <a:rPr lang="en-GB" sz="3600" dirty="0" smtClean="0">
                <a:sym typeface="Wingdings" pitchFamily="2" charset="2"/>
              </a:rPr>
              <a:t> HOW</a:t>
            </a:r>
          </a:p>
          <a:p>
            <a:endParaRPr lang="en-GB" sz="3600" dirty="0"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268760"/>
            <a:ext cx="41044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Standard Eucharistic model:</a:t>
            </a:r>
          </a:p>
          <a:p>
            <a:endParaRPr lang="en-GB" sz="2400" dirty="0" smtClean="0"/>
          </a:p>
          <a:p>
            <a:r>
              <a:rPr lang="en-GB" sz="2400" dirty="0" smtClean="0"/>
              <a:t>Gathering</a:t>
            </a:r>
            <a:endParaRPr lang="en-GB" sz="2400" dirty="0"/>
          </a:p>
          <a:p>
            <a:endParaRPr lang="en-GB" sz="2400" dirty="0"/>
          </a:p>
          <a:p>
            <a:r>
              <a:rPr lang="en-GB" sz="2400" dirty="0" smtClean="0"/>
              <a:t>Hearing the story</a:t>
            </a:r>
          </a:p>
          <a:p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 smtClean="0"/>
              <a:t>Responding to the story</a:t>
            </a:r>
          </a:p>
          <a:p>
            <a:endParaRPr lang="en-GB" sz="2400" dirty="0"/>
          </a:p>
          <a:p>
            <a:r>
              <a:rPr lang="en-GB" sz="2400" dirty="0" smtClean="0"/>
              <a:t>Prayer</a:t>
            </a:r>
          </a:p>
          <a:p>
            <a:endParaRPr lang="en-GB" sz="2400" dirty="0"/>
          </a:p>
          <a:p>
            <a:r>
              <a:rPr lang="en-GB" sz="2400" dirty="0" smtClean="0"/>
              <a:t>Sharing communion</a:t>
            </a:r>
          </a:p>
          <a:p>
            <a:endParaRPr lang="en-GB" sz="2400" dirty="0"/>
          </a:p>
          <a:p>
            <a:r>
              <a:rPr lang="en-GB" sz="2400" dirty="0" smtClean="0"/>
              <a:t>Sending out</a:t>
            </a:r>
            <a:endParaRPr lang="en-GB" sz="2400" dirty="0"/>
          </a:p>
        </p:txBody>
      </p:sp>
      <p:pic>
        <p:nvPicPr>
          <p:cNvPr id="3" name="Picture 2" descr="20140330_0943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1340768"/>
            <a:ext cx="3220627" cy="429309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1412776"/>
            <a:ext cx="39604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3 Ps Model:</a:t>
            </a:r>
          </a:p>
          <a:p>
            <a:endParaRPr lang="en-GB" sz="3600" dirty="0"/>
          </a:p>
          <a:p>
            <a:r>
              <a:rPr lang="en-GB" sz="3600" dirty="0" smtClean="0"/>
              <a:t>PREPARATION</a:t>
            </a:r>
          </a:p>
          <a:p>
            <a:endParaRPr lang="en-GB" sz="3600" dirty="0"/>
          </a:p>
          <a:p>
            <a:r>
              <a:rPr lang="en-GB" sz="3600" dirty="0" smtClean="0"/>
              <a:t>PRESENTATION</a:t>
            </a:r>
          </a:p>
          <a:p>
            <a:endParaRPr lang="en-GB" sz="3600" dirty="0"/>
          </a:p>
          <a:p>
            <a:r>
              <a:rPr lang="en-GB" sz="3600" dirty="0" smtClean="0"/>
              <a:t>PROCESSING</a:t>
            </a:r>
            <a:endParaRPr lang="en-GB" sz="3600" dirty="0"/>
          </a:p>
        </p:txBody>
      </p:sp>
      <p:pic>
        <p:nvPicPr>
          <p:cNvPr id="4" name="Picture 3" descr="SAM_03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052736"/>
            <a:ext cx="3380391" cy="482778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412776"/>
            <a:ext cx="4536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Cycle Model:</a:t>
            </a:r>
          </a:p>
          <a:p>
            <a:endParaRPr lang="en-GB" sz="3600" dirty="0"/>
          </a:p>
          <a:p>
            <a:r>
              <a:rPr lang="en-GB" sz="3600" dirty="0" smtClean="0"/>
              <a:t>Repeating the same format at different stations, or for different stories.</a:t>
            </a:r>
          </a:p>
        </p:txBody>
      </p:sp>
      <p:pic>
        <p:nvPicPr>
          <p:cNvPr id="3" name="Picture 2" descr="friday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412776"/>
            <a:ext cx="3111810" cy="4149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124744"/>
            <a:ext cx="42484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Journey Model:</a:t>
            </a:r>
          </a:p>
          <a:p>
            <a:endParaRPr lang="en-GB" sz="2400" dirty="0"/>
          </a:p>
          <a:p>
            <a:r>
              <a:rPr lang="en-GB" sz="2400" dirty="0" smtClean="0"/>
              <a:t>Starting in one place and physically </a:t>
            </a:r>
            <a:r>
              <a:rPr lang="en-GB" sz="2400" dirty="0"/>
              <a:t>moving to different places as you tell the different parts of the story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 smtClean="0"/>
              <a:t>Like the Cycle model, only the experiences at the different stations may be different, while the Cycle model repeats itself.</a:t>
            </a:r>
            <a:endParaRPr lang="en-GB" sz="2400" dirty="0"/>
          </a:p>
        </p:txBody>
      </p:sp>
      <p:pic>
        <p:nvPicPr>
          <p:cNvPr id="3" name="Picture 2" descr="thursday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1268760"/>
            <a:ext cx="3507854" cy="467713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7693"/>
            <a:ext cx="878497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Planning your own:</a:t>
            </a:r>
          </a:p>
          <a:p>
            <a:endParaRPr lang="en-GB" dirty="0"/>
          </a:p>
          <a:p>
            <a:r>
              <a:rPr lang="en-GB" dirty="0" smtClean="0"/>
              <a:t>1) Use your sensory possibilities and key images.</a:t>
            </a:r>
          </a:p>
          <a:p>
            <a:endParaRPr lang="en-GB" dirty="0" smtClean="0"/>
          </a:p>
          <a:p>
            <a:r>
              <a:rPr lang="en-GB" dirty="0" smtClean="0"/>
              <a:t>2) Choose a model of worship</a:t>
            </a:r>
          </a:p>
          <a:p>
            <a:endParaRPr lang="en-GB" dirty="0"/>
          </a:p>
          <a:p>
            <a:r>
              <a:rPr lang="en-GB" sz="3600" dirty="0" smtClean="0"/>
              <a:t>Questions to guide planning:</a:t>
            </a:r>
          </a:p>
          <a:p>
            <a:endParaRPr lang="en-GB" dirty="0"/>
          </a:p>
          <a:p>
            <a:r>
              <a:rPr lang="en-GB" dirty="0"/>
              <a:t>Where will you begin</a:t>
            </a:r>
            <a:r>
              <a:rPr lang="en-GB" dirty="0" smtClean="0"/>
              <a:t>?</a:t>
            </a:r>
          </a:p>
          <a:p>
            <a:endParaRPr lang="en-GB" dirty="0"/>
          </a:p>
          <a:p>
            <a:r>
              <a:rPr lang="en-GB" dirty="0"/>
              <a:t>How will you use your sensory ideas?  How will the key images and symbols you’ve chosen emerge throughout the service?</a:t>
            </a:r>
          </a:p>
          <a:p>
            <a:endParaRPr lang="en-GB" dirty="0" smtClean="0"/>
          </a:p>
          <a:p>
            <a:r>
              <a:rPr lang="en-GB" dirty="0" smtClean="0"/>
              <a:t>What </a:t>
            </a:r>
            <a:r>
              <a:rPr lang="en-GB" dirty="0"/>
              <a:t>opportunities are there for children to LEAD the worship – write the prayers, act out or tell the story, sing an anthem</a:t>
            </a:r>
            <a:r>
              <a:rPr lang="en-GB" dirty="0" smtClean="0"/>
              <a:t>?</a:t>
            </a:r>
          </a:p>
          <a:p>
            <a:endParaRPr lang="en-GB" dirty="0"/>
          </a:p>
          <a:p>
            <a:r>
              <a:rPr lang="en-GB" dirty="0" smtClean="0"/>
              <a:t>What about children who haven’t been to church before?  How will you help them understand what’s happening and why it matters?</a:t>
            </a:r>
            <a:endParaRPr lang="en-GB" dirty="0"/>
          </a:p>
          <a:p>
            <a:r>
              <a:rPr lang="en-GB" dirty="0"/>
              <a:t> </a:t>
            </a:r>
          </a:p>
          <a:p>
            <a:r>
              <a:rPr lang="en-GB" dirty="0"/>
              <a:t>Don’t worry about what music you’ll use, or what </a:t>
            </a:r>
            <a:r>
              <a:rPr lang="en-GB" dirty="0" smtClean="0"/>
              <a:t>prayers, unless you already have clear ideas.  </a:t>
            </a:r>
            <a:r>
              <a:rPr lang="en-GB" dirty="0"/>
              <a:t>You can figure that out later</a:t>
            </a:r>
            <a:r>
              <a:rPr lang="en-GB" dirty="0" smtClean="0"/>
              <a:t>.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556792"/>
            <a:ext cx="74168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Why festivals?</a:t>
            </a:r>
            <a:endParaRPr lang="en-GB" sz="3600" dirty="0" smtClean="0"/>
          </a:p>
          <a:p>
            <a:pPr marL="342900" indent="-342900">
              <a:buAutoNum type="arabicParenR"/>
            </a:pPr>
            <a:endParaRPr lang="en-GB" sz="3600" dirty="0" smtClean="0"/>
          </a:p>
          <a:p>
            <a:pPr marL="342900" indent="-342900">
              <a:buAutoNum type="arabicParenR"/>
            </a:pPr>
            <a:r>
              <a:rPr lang="en-GB" sz="3600" smtClean="0"/>
              <a:t>Highlight </a:t>
            </a:r>
            <a:r>
              <a:rPr lang="en-GB" sz="3600" dirty="0" smtClean="0"/>
              <a:t>of the year – most important stories</a:t>
            </a:r>
            <a:endParaRPr lang="en-GB" sz="3600" dirty="0"/>
          </a:p>
          <a:p>
            <a:pPr marL="342900" indent="-342900">
              <a:buAutoNum type="arabicParenR"/>
            </a:pPr>
            <a:r>
              <a:rPr lang="en-GB" sz="3600" dirty="0" smtClean="0"/>
              <a:t>Children who don’t come at other times</a:t>
            </a:r>
            <a:endParaRPr lang="en-GB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908720"/>
            <a:ext cx="84249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WHAT are we celebrating?</a:t>
            </a:r>
            <a:r>
              <a:rPr lang="en-GB" sz="4400" dirty="0"/>
              <a:t> </a:t>
            </a:r>
            <a:r>
              <a:rPr lang="en-GB" sz="2800" dirty="0" smtClean="0"/>
              <a:t>(theology)</a:t>
            </a:r>
          </a:p>
          <a:p>
            <a:endParaRPr lang="en-GB" sz="4400" dirty="0"/>
          </a:p>
          <a:p>
            <a:r>
              <a:rPr lang="en-GB" sz="4400" dirty="0" smtClean="0"/>
              <a:t>HOW can we celebrate it? </a:t>
            </a:r>
            <a:r>
              <a:rPr lang="en-GB" sz="3200" dirty="0" smtClean="0"/>
              <a:t>(liturgy)</a:t>
            </a:r>
            <a:endParaRPr lang="en-GB" sz="3200" dirty="0"/>
          </a:p>
        </p:txBody>
      </p:sp>
      <p:pic>
        <p:nvPicPr>
          <p:cNvPr id="3" name="Picture 2" descr="pageant2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2996952"/>
            <a:ext cx="2906840" cy="3645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856357"/>
            <a:ext cx="410445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Harvest</a:t>
            </a:r>
          </a:p>
          <a:p>
            <a:r>
              <a:rPr lang="en-GB" sz="3200" dirty="0" smtClean="0"/>
              <a:t>All Saints/All Souls</a:t>
            </a:r>
          </a:p>
          <a:p>
            <a:r>
              <a:rPr lang="en-GB" sz="3200" dirty="0" smtClean="0"/>
              <a:t>Christmas</a:t>
            </a:r>
          </a:p>
          <a:p>
            <a:r>
              <a:rPr lang="en-GB" sz="3200" dirty="0" err="1" smtClean="0"/>
              <a:t>Candlemas</a:t>
            </a:r>
            <a:endParaRPr lang="en-GB" sz="3200" dirty="0" smtClean="0"/>
          </a:p>
          <a:p>
            <a:r>
              <a:rPr lang="en-GB" sz="3200" dirty="0" smtClean="0"/>
              <a:t>Mothering Sunday</a:t>
            </a:r>
          </a:p>
          <a:p>
            <a:r>
              <a:rPr lang="en-GB" sz="3200" dirty="0" smtClean="0"/>
              <a:t>Palm Sunday</a:t>
            </a:r>
          </a:p>
          <a:p>
            <a:r>
              <a:rPr lang="en-GB" sz="3200" dirty="0" smtClean="0"/>
              <a:t>Maundy Thursday</a:t>
            </a:r>
          </a:p>
          <a:p>
            <a:r>
              <a:rPr lang="en-GB" sz="3200" dirty="0" smtClean="0"/>
              <a:t>Good Friday</a:t>
            </a:r>
          </a:p>
          <a:p>
            <a:r>
              <a:rPr lang="en-GB" sz="3200" dirty="0" smtClean="0"/>
              <a:t>Great Vigil of Easter</a:t>
            </a:r>
          </a:p>
          <a:p>
            <a:r>
              <a:rPr lang="en-GB" sz="3200" dirty="0" smtClean="0"/>
              <a:t>Easter Sunday</a:t>
            </a:r>
          </a:p>
          <a:p>
            <a:r>
              <a:rPr lang="en-GB" sz="3200" smtClean="0"/>
              <a:t>Pentecost</a:t>
            </a:r>
            <a:endParaRPr lang="en-GB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5364088" y="620688"/>
            <a:ext cx="316835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accent1">
                    <a:lumMod val="75000"/>
                  </a:schemeClr>
                </a:solidFill>
              </a:rPr>
              <a:t>What are the key images, symbols and themes of the festival?</a:t>
            </a:r>
          </a:p>
          <a:p>
            <a:endParaRPr lang="en-GB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2800" b="1" dirty="0" smtClean="0">
                <a:solidFill>
                  <a:schemeClr val="accent1">
                    <a:lumMod val="75000"/>
                  </a:schemeClr>
                </a:solidFill>
              </a:rPr>
              <a:t>What are the sensory possibilities for your chosen festival? Think smell, touch, taste, light, sound, colour, movement ...</a:t>
            </a:r>
          </a:p>
          <a:p>
            <a:endParaRPr lang="en-GB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908720"/>
            <a:ext cx="3744416" cy="552206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40304_1822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484784"/>
            <a:ext cx="5868144" cy="44011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cension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908720"/>
            <a:ext cx="4299942" cy="57332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content-a-lhr.xx.fbcdn.net/hphotos-xpf1/t1.0-9/10456254_793101827368842_1756758611127353174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908720"/>
            <a:ext cx="4248472" cy="56646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lmsunday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908720"/>
            <a:ext cx="7668344" cy="575125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299</Words>
  <Application>Microsoft Office PowerPoint</Application>
  <PresentationFormat>On-screen Show (4:3)</PresentationFormat>
  <Paragraphs>71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Flow</vt:lpstr>
      <vt:lpstr>All-Age Worship at Festivals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All-Age Worship at Festivals</dc:title>
  <dc:creator>Margaret</dc:creator>
  <cp:lastModifiedBy>Margaret</cp:lastModifiedBy>
  <cp:revision>24</cp:revision>
  <dcterms:created xsi:type="dcterms:W3CDTF">2014-06-16T12:48:45Z</dcterms:created>
  <dcterms:modified xsi:type="dcterms:W3CDTF">2014-06-30T08:40:51Z</dcterms:modified>
</cp:coreProperties>
</file>