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diagrams/layout1.xml" ContentType="application/vnd.openxmlformats-officedocument.drawingml.diagramLayout+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notesMasterIdLst>
    <p:notesMasterId r:id="rId31"/>
  </p:notesMasterIdLst>
  <p:handoutMasterIdLst>
    <p:handoutMasterId r:id="rId32"/>
  </p:handoutMasterIdLst>
  <p:sldIdLst>
    <p:sldId id="293" r:id="rId2"/>
    <p:sldId id="294" r:id="rId3"/>
    <p:sldId id="257" r:id="rId4"/>
    <p:sldId id="290" r:id="rId5"/>
    <p:sldId id="272" r:id="rId6"/>
    <p:sldId id="295" r:id="rId7"/>
    <p:sldId id="296" r:id="rId8"/>
    <p:sldId id="297" r:id="rId9"/>
    <p:sldId id="298" r:id="rId10"/>
    <p:sldId id="273" r:id="rId11"/>
    <p:sldId id="274" r:id="rId12"/>
    <p:sldId id="270" r:id="rId13"/>
    <p:sldId id="292" r:id="rId14"/>
    <p:sldId id="284" r:id="rId15"/>
    <p:sldId id="271" r:id="rId16"/>
    <p:sldId id="277" r:id="rId17"/>
    <p:sldId id="282" r:id="rId18"/>
    <p:sldId id="278" r:id="rId19"/>
    <p:sldId id="281" r:id="rId20"/>
    <p:sldId id="279" r:id="rId21"/>
    <p:sldId id="289" r:id="rId22"/>
    <p:sldId id="280" r:id="rId23"/>
    <p:sldId id="275" r:id="rId24"/>
    <p:sldId id="299" r:id="rId25"/>
    <p:sldId id="287" r:id="rId26"/>
    <p:sldId id="285" r:id="rId27"/>
    <p:sldId id="286" r:id="rId28"/>
    <p:sldId id="288" r:id="rId29"/>
    <p:sldId id="276" r:id="rId3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8" d="100"/>
          <a:sy n="108" d="100"/>
        </p:scale>
        <p:origin x="-1692" y="-84"/>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C5F7480-5C28-43C3-92DC-37E244F1D07D}" type="doc">
      <dgm:prSet loTypeId="urn:microsoft.com/office/officeart/2005/8/layout/venn1" loCatId="relationship" qsTypeId="urn:microsoft.com/office/officeart/2005/8/quickstyle/simple1" qsCatId="simple" csTypeId="urn:microsoft.com/office/officeart/2005/8/colors/accent1_2" csCatId="accent1" phldr="1"/>
      <dgm:spPr/>
    </dgm:pt>
    <dgm:pt modelId="{85E340B4-6879-42B8-92B0-36C1F68D314D}">
      <dgm:prSet phldrT="[Text]"/>
      <dgm:spPr/>
      <dgm:t>
        <a:bodyPr/>
        <a:lstStyle/>
        <a:p>
          <a:r>
            <a:rPr lang="en-GB" dirty="0" smtClean="0"/>
            <a:t>Body</a:t>
          </a:r>
          <a:endParaRPr lang="en-GB" dirty="0"/>
        </a:p>
      </dgm:t>
    </dgm:pt>
    <dgm:pt modelId="{E954A490-9948-4D15-A370-42F406E7DA86}" type="parTrans" cxnId="{F4027532-AF3C-4D2F-8072-80120BDD0004}">
      <dgm:prSet/>
      <dgm:spPr/>
      <dgm:t>
        <a:bodyPr/>
        <a:lstStyle/>
        <a:p>
          <a:endParaRPr lang="en-GB"/>
        </a:p>
      </dgm:t>
    </dgm:pt>
    <dgm:pt modelId="{D9D3186F-1006-4C02-B1DB-3B66977B3BA1}" type="sibTrans" cxnId="{F4027532-AF3C-4D2F-8072-80120BDD0004}">
      <dgm:prSet/>
      <dgm:spPr/>
      <dgm:t>
        <a:bodyPr/>
        <a:lstStyle/>
        <a:p>
          <a:endParaRPr lang="en-GB"/>
        </a:p>
      </dgm:t>
    </dgm:pt>
    <dgm:pt modelId="{F965A281-82E8-4071-BA40-994660600820}">
      <dgm:prSet phldrT="[Text]"/>
      <dgm:spPr/>
      <dgm:t>
        <a:bodyPr/>
        <a:lstStyle/>
        <a:p>
          <a:r>
            <a:rPr lang="en-GB" dirty="0" smtClean="0"/>
            <a:t>Spirit</a:t>
          </a:r>
          <a:endParaRPr lang="en-GB" dirty="0"/>
        </a:p>
      </dgm:t>
    </dgm:pt>
    <dgm:pt modelId="{CBCCBE84-897B-4330-B34F-7488582DC139}" type="parTrans" cxnId="{4397C5E9-EB36-4225-8A46-187296F316FC}">
      <dgm:prSet/>
      <dgm:spPr/>
      <dgm:t>
        <a:bodyPr/>
        <a:lstStyle/>
        <a:p>
          <a:endParaRPr lang="en-GB"/>
        </a:p>
      </dgm:t>
    </dgm:pt>
    <dgm:pt modelId="{0B2C2EC6-0E8E-4510-ACC8-759B26802E3C}" type="sibTrans" cxnId="{4397C5E9-EB36-4225-8A46-187296F316FC}">
      <dgm:prSet/>
      <dgm:spPr/>
      <dgm:t>
        <a:bodyPr/>
        <a:lstStyle/>
        <a:p>
          <a:endParaRPr lang="en-GB"/>
        </a:p>
      </dgm:t>
    </dgm:pt>
    <dgm:pt modelId="{99CDE1B1-9C4B-4CD5-A52C-AA0CD1838DE5}">
      <dgm:prSet phldrT="[Text]"/>
      <dgm:spPr/>
      <dgm:t>
        <a:bodyPr/>
        <a:lstStyle/>
        <a:p>
          <a:r>
            <a:rPr lang="en-GB" dirty="0" smtClean="0"/>
            <a:t>Mind</a:t>
          </a:r>
          <a:endParaRPr lang="en-GB" dirty="0"/>
        </a:p>
      </dgm:t>
    </dgm:pt>
    <dgm:pt modelId="{67EBBDDA-49D2-4D5E-8399-12D8446C2F69}" type="parTrans" cxnId="{80523E44-928B-4B60-8243-72882C858F22}">
      <dgm:prSet/>
      <dgm:spPr/>
      <dgm:t>
        <a:bodyPr/>
        <a:lstStyle/>
        <a:p>
          <a:endParaRPr lang="en-GB"/>
        </a:p>
      </dgm:t>
    </dgm:pt>
    <dgm:pt modelId="{89CD332C-2C4A-4252-97F5-29AE3D86CEE6}" type="sibTrans" cxnId="{80523E44-928B-4B60-8243-72882C858F22}">
      <dgm:prSet/>
      <dgm:spPr/>
      <dgm:t>
        <a:bodyPr/>
        <a:lstStyle/>
        <a:p>
          <a:endParaRPr lang="en-GB"/>
        </a:p>
      </dgm:t>
    </dgm:pt>
    <dgm:pt modelId="{EC2043E7-21EB-40DF-B065-5EAA52DECB90}" type="pres">
      <dgm:prSet presAssocID="{7C5F7480-5C28-43C3-92DC-37E244F1D07D}" presName="compositeShape" presStyleCnt="0">
        <dgm:presLayoutVars>
          <dgm:chMax val="7"/>
          <dgm:dir/>
          <dgm:resizeHandles val="exact"/>
        </dgm:presLayoutVars>
      </dgm:prSet>
      <dgm:spPr/>
    </dgm:pt>
    <dgm:pt modelId="{EEE6F74B-4452-42C9-B955-C2CBE0337A43}" type="pres">
      <dgm:prSet presAssocID="{85E340B4-6879-42B8-92B0-36C1F68D314D}" presName="circ1" presStyleLbl="vennNode1" presStyleIdx="0" presStyleCnt="3"/>
      <dgm:spPr/>
      <dgm:t>
        <a:bodyPr/>
        <a:lstStyle/>
        <a:p>
          <a:endParaRPr lang="en-GB"/>
        </a:p>
      </dgm:t>
    </dgm:pt>
    <dgm:pt modelId="{E40EFCF8-6771-4A9A-B426-3B81192E88E8}" type="pres">
      <dgm:prSet presAssocID="{85E340B4-6879-42B8-92B0-36C1F68D314D}" presName="circ1Tx" presStyleLbl="revTx" presStyleIdx="0" presStyleCnt="0">
        <dgm:presLayoutVars>
          <dgm:chMax val="0"/>
          <dgm:chPref val="0"/>
          <dgm:bulletEnabled val="1"/>
        </dgm:presLayoutVars>
      </dgm:prSet>
      <dgm:spPr/>
      <dgm:t>
        <a:bodyPr/>
        <a:lstStyle/>
        <a:p>
          <a:endParaRPr lang="en-GB"/>
        </a:p>
      </dgm:t>
    </dgm:pt>
    <dgm:pt modelId="{9082B706-335E-4E2D-8124-354C4B5C8C77}" type="pres">
      <dgm:prSet presAssocID="{F965A281-82E8-4071-BA40-994660600820}" presName="circ2" presStyleLbl="vennNode1" presStyleIdx="1" presStyleCnt="3"/>
      <dgm:spPr/>
      <dgm:t>
        <a:bodyPr/>
        <a:lstStyle/>
        <a:p>
          <a:endParaRPr lang="en-GB"/>
        </a:p>
      </dgm:t>
    </dgm:pt>
    <dgm:pt modelId="{C3235B26-2501-45BD-871D-D1DACBCB0D57}" type="pres">
      <dgm:prSet presAssocID="{F965A281-82E8-4071-BA40-994660600820}" presName="circ2Tx" presStyleLbl="revTx" presStyleIdx="0" presStyleCnt="0">
        <dgm:presLayoutVars>
          <dgm:chMax val="0"/>
          <dgm:chPref val="0"/>
          <dgm:bulletEnabled val="1"/>
        </dgm:presLayoutVars>
      </dgm:prSet>
      <dgm:spPr/>
      <dgm:t>
        <a:bodyPr/>
        <a:lstStyle/>
        <a:p>
          <a:endParaRPr lang="en-GB"/>
        </a:p>
      </dgm:t>
    </dgm:pt>
    <dgm:pt modelId="{ABBBC340-FDB9-49A4-8043-53EC123C3EAD}" type="pres">
      <dgm:prSet presAssocID="{99CDE1B1-9C4B-4CD5-A52C-AA0CD1838DE5}" presName="circ3" presStyleLbl="vennNode1" presStyleIdx="2" presStyleCnt="3"/>
      <dgm:spPr/>
      <dgm:t>
        <a:bodyPr/>
        <a:lstStyle/>
        <a:p>
          <a:endParaRPr lang="en-GB"/>
        </a:p>
      </dgm:t>
    </dgm:pt>
    <dgm:pt modelId="{F027FDCB-8A4C-469A-8CAD-FD1476D42F0C}" type="pres">
      <dgm:prSet presAssocID="{99CDE1B1-9C4B-4CD5-A52C-AA0CD1838DE5}" presName="circ3Tx" presStyleLbl="revTx" presStyleIdx="0" presStyleCnt="0">
        <dgm:presLayoutVars>
          <dgm:chMax val="0"/>
          <dgm:chPref val="0"/>
          <dgm:bulletEnabled val="1"/>
        </dgm:presLayoutVars>
      </dgm:prSet>
      <dgm:spPr/>
      <dgm:t>
        <a:bodyPr/>
        <a:lstStyle/>
        <a:p>
          <a:endParaRPr lang="en-GB"/>
        </a:p>
      </dgm:t>
    </dgm:pt>
  </dgm:ptLst>
  <dgm:cxnLst>
    <dgm:cxn modelId="{65EBF101-7D20-47E9-BCAF-41EACBF7517D}" type="presOf" srcId="{99CDE1B1-9C4B-4CD5-A52C-AA0CD1838DE5}" destId="{F027FDCB-8A4C-469A-8CAD-FD1476D42F0C}" srcOrd="1" destOrd="0" presId="urn:microsoft.com/office/officeart/2005/8/layout/venn1"/>
    <dgm:cxn modelId="{4EB8F485-CF18-4941-83EA-B8429505A957}" type="presOf" srcId="{85E340B4-6879-42B8-92B0-36C1F68D314D}" destId="{EEE6F74B-4452-42C9-B955-C2CBE0337A43}" srcOrd="0" destOrd="0" presId="urn:microsoft.com/office/officeart/2005/8/layout/venn1"/>
    <dgm:cxn modelId="{A605B232-4859-4AAA-AA34-6F5FE8770334}" type="presOf" srcId="{7C5F7480-5C28-43C3-92DC-37E244F1D07D}" destId="{EC2043E7-21EB-40DF-B065-5EAA52DECB90}" srcOrd="0" destOrd="0" presId="urn:microsoft.com/office/officeart/2005/8/layout/venn1"/>
    <dgm:cxn modelId="{80523E44-928B-4B60-8243-72882C858F22}" srcId="{7C5F7480-5C28-43C3-92DC-37E244F1D07D}" destId="{99CDE1B1-9C4B-4CD5-A52C-AA0CD1838DE5}" srcOrd="2" destOrd="0" parTransId="{67EBBDDA-49D2-4D5E-8399-12D8446C2F69}" sibTransId="{89CD332C-2C4A-4252-97F5-29AE3D86CEE6}"/>
    <dgm:cxn modelId="{4397C5E9-EB36-4225-8A46-187296F316FC}" srcId="{7C5F7480-5C28-43C3-92DC-37E244F1D07D}" destId="{F965A281-82E8-4071-BA40-994660600820}" srcOrd="1" destOrd="0" parTransId="{CBCCBE84-897B-4330-B34F-7488582DC139}" sibTransId="{0B2C2EC6-0E8E-4510-ACC8-759B26802E3C}"/>
    <dgm:cxn modelId="{5C1A53DD-8CF9-49CC-B2F9-04A172C6364B}" type="presOf" srcId="{99CDE1B1-9C4B-4CD5-A52C-AA0CD1838DE5}" destId="{ABBBC340-FDB9-49A4-8043-53EC123C3EAD}" srcOrd="0" destOrd="0" presId="urn:microsoft.com/office/officeart/2005/8/layout/venn1"/>
    <dgm:cxn modelId="{F4027532-AF3C-4D2F-8072-80120BDD0004}" srcId="{7C5F7480-5C28-43C3-92DC-37E244F1D07D}" destId="{85E340B4-6879-42B8-92B0-36C1F68D314D}" srcOrd="0" destOrd="0" parTransId="{E954A490-9948-4D15-A370-42F406E7DA86}" sibTransId="{D9D3186F-1006-4C02-B1DB-3B66977B3BA1}"/>
    <dgm:cxn modelId="{9D37BD78-87AD-4722-802A-33D5E0D5CF85}" type="presOf" srcId="{85E340B4-6879-42B8-92B0-36C1F68D314D}" destId="{E40EFCF8-6771-4A9A-B426-3B81192E88E8}" srcOrd="1" destOrd="0" presId="urn:microsoft.com/office/officeart/2005/8/layout/venn1"/>
    <dgm:cxn modelId="{088D572C-8C50-46F3-B83E-43CBF27E213C}" type="presOf" srcId="{F965A281-82E8-4071-BA40-994660600820}" destId="{C3235B26-2501-45BD-871D-D1DACBCB0D57}" srcOrd="1" destOrd="0" presId="urn:microsoft.com/office/officeart/2005/8/layout/venn1"/>
    <dgm:cxn modelId="{120ACC1E-64D6-48BF-B7BA-9B82B17C934B}" type="presOf" srcId="{F965A281-82E8-4071-BA40-994660600820}" destId="{9082B706-335E-4E2D-8124-354C4B5C8C77}" srcOrd="0" destOrd="0" presId="urn:microsoft.com/office/officeart/2005/8/layout/venn1"/>
    <dgm:cxn modelId="{C4B099A7-1932-4989-97CA-381D01040B5D}" type="presParOf" srcId="{EC2043E7-21EB-40DF-B065-5EAA52DECB90}" destId="{EEE6F74B-4452-42C9-B955-C2CBE0337A43}" srcOrd="0" destOrd="0" presId="urn:microsoft.com/office/officeart/2005/8/layout/venn1"/>
    <dgm:cxn modelId="{70A51E37-0BF7-45A2-92C5-693BF00C8684}" type="presParOf" srcId="{EC2043E7-21EB-40DF-B065-5EAA52DECB90}" destId="{E40EFCF8-6771-4A9A-B426-3B81192E88E8}" srcOrd="1" destOrd="0" presId="urn:microsoft.com/office/officeart/2005/8/layout/venn1"/>
    <dgm:cxn modelId="{6B130CF5-EDB7-4EA2-9E60-B50606E6821B}" type="presParOf" srcId="{EC2043E7-21EB-40DF-B065-5EAA52DECB90}" destId="{9082B706-335E-4E2D-8124-354C4B5C8C77}" srcOrd="2" destOrd="0" presId="urn:microsoft.com/office/officeart/2005/8/layout/venn1"/>
    <dgm:cxn modelId="{C618CE8C-A990-4C91-86E5-F24DCEC53EE8}" type="presParOf" srcId="{EC2043E7-21EB-40DF-B065-5EAA52DECB90}" destId="{C3235B26-2501-45BD-871D-D1DACBCB0D57}" srcOrd="3" destOrd="0" presId="urn:microsoft.com/office/officeart/2005/8/layout/venn1"/>
    <dgm:cxn modelId="{5730908B-F306-4069-A8C7-8B934D5975F4}" type="presParOf" srcId="{EC2043E7-21EB-40DF-B065-5EAA52DECB90}" destId="{ABBBC340-FDB9-49A4-8043-53EC123C3EAD}" srcOrd="4" destOrd="0" presId="urn:microsoft.com/office/officeart/2005/8/layout/venn1"/>
    <dgm:cxn modelId="{8468463E-9BE5-4CCF-A09F-B4AC8E151264}" type="presParOf" srcId="{EC2043E7-21EB-40DF-B065-5EAA52DECB90}" destId="{F027FDCB-8A4C-469A-8CAD-FD1476D42F0C}" srcOrd="5"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E6F74B-4452-42C9-B955-C2CBE0337A43}">
      <dsp:nvSpPr>
        <dsp:cNvPr id="0" name=""/>
        <dsp:cNvSpPr/>
      </dsp:nvSpPr>
      <dsp:spPr>
        <a:xfrm>
          <a:off x="2757011" y="56574"/>
          <a:ext cx="2715577" cy="2715577"/>
        </a:xfrm>
        <a:prstGeom prst="ellipse">
          <a:avLst/>
        </a:prstGeom>
        <a:solidFill>
          <a:schemeClr val="accent1">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311400">
            <a:lnSpc>
              <a:spcPct val="90000"/>
            </a:lnSpc>
            <a:spcBef>
              <a:spcPct val="0"/>
            </a:spcBef>
            <a:spcAft>
              <a:spcPct val="35000"/>
            </a:spcAft>
          </a:pPr>
          <a:r>
            <a:rPr lang="en-GB" sz="5200" kern="1200" dirty="0" smtClean="0"/>
            <a:t>Body</a:t>
          </a:r>
          <a:endParaRPr lang="en-GB" sz="5200" kern="1200" dirty="0"/>
        </a:p>
      </dsp:txBody>
      <dsp:txXfrm>
        <a:off x="3119088" y="531800"/>
        <a:ext cx="1991423" cy="1222010"/>
      </dsp:txXfrm>
    </dsp:sp>
    <dsp:sp modelId="{9082B706-335E-4E2D-8124-354C4B5C8C77}">
      <dsp:nvSpPr>
        <dsp:cNvPr id="0" name=""/>
        <dsp:cNvSpPr/>
      </dsp:nvSpPr>
      <dsp:spPr>
        <a:xfrm>
          <a:off x="3736882" y="1753810"/>
          <a:ext cx="2715577" cy="2715577"/>
        </a:xfrm>
        <a:prstGeom prst="ellipse">
          <a:avLst/>
        </a:prstGeom>
        <a:solidFill>
          <a:schemeClr val="accent1">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311400">
            <a:lnSpc>
              <a:spcPct val="90000"/>
            </a:lnSpc>
            <a:spcBef>
              <a:spcPct val="0"/>
            </a:spcBef>
            <a:spcAft>
              <a:spcPct val="35000"/>
            </a:spcAft>
          </a:pPr>
          <a:r>
            <a:rPr lang="en-GB" sz="5200" kern="1200" dirty="0" smtClean="0"/>
            <a:t>Spirit</a:t>
          </a:r>
          <a:endParaRPr lang="en-GB" sz="5200" kern="1200" dirty="0"/>
        </a:p>
      </dsp:txBody>
      <dsp:txXfrm>
        <a:off x="4567396" y="2455334"/>
        <a:ext cx="1629346" cy="1493567"/>
      </dsp:txXfrm>
    </dsp:sp>
    <dsp:sp modelId="{ABBBC340-FDB9-49A4-8043-53EC123C3EAD}">
      <dsp:nvSpPr>
        <dsp:cNvPr id="0" name=""/>
        <dsp:cNvSpPr/>
      </dsp:nvSpPr>
      <dsp:spPr>
        <a:xfrm>
          <a:off x="1777140" y="1753810"/>
          <a:ext cx="2715577" cy="2715577"/>
        </a:xfrm>
        <a:prstGeom prst="ellipse">
          <a:avLst/>
        </a:prstGeom>
        <a:solidFill>
          <a:schemeClr val="accent1">
            <a:alpha val="50000"/>
            <a:hueOff val="0"/>
            <a:satOff val="0"/>
            <a:lumOff val="0"/>
            <a:alphaOff val="0"/>
          </a:schemeClr>
        </a:solidFill>
        <a:ln w="285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311400">
            <a:lnSpc>
              <a:spcPct val="90000"/>
            </a:lnSpc>
            <a:spcBef>
              <a:spcPct val="0"/>
            </a:spcBef>
            <a:spcAft>
              <a:spcPct val="35000"/>
            </a:spcAft>
          </a:pPr>
          <a:r>
            <a:rPr lang="en-GB" sz="5200" kern="1200" dirty="0" smtClean="0"/>
            <a:t>Mind</a:t>
          </a:r>
          <a:endParaRPr lang="en-GB" sz="5200" kern="1200" dirty="0"/>
        </a:p>
      </dsp:txBody>
      <dsp:txXfrm>
        <a:off x="2032857" y="2455334"/>
        <a:ext cx="1629346" cy="149356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7C39B4D4-641F-4571-8CA3-D332AC27C032}" type="datetimeFigureOut">
              <a:rPr lang="en-GB" smtClean="0"/>
              <a:pPr/>
              <a:t>26/06/2014</a:t>
            </a:fld>
            <a:endParaRPr lang="en-GB" dirty="0"/>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842205B4-7FEF-4696-9BEF-478EE854EF3C}" type="slidenum">
              <a:rPr lang="en-GB" smtClean="0"/>
              <a:pPr/>
              <a:t>‹#›</a:t>
            </a:fld>
            <a:endParaRPr lang="en-GB" dirty="0"/>
          </a:p>
        </p:txBody>
      </p:sp>
    </p:spTree>
    <p:extLst>
      <p:ext uri="{BB962C8B-B14F-4D97-AF65-F5344CB8AC3E}">
        <p14:creationId xmlns:p14="http://schemas.microsoft.com/office/powerpoint/2010/main" xmlns="" val="18285128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A96A9C3C-5AA3-4A54-BE63-39B6E5F524DB}" type="datetimeFigureOut">
              <a:rPr lang="en-GB" smtClean="0"/>
              <a:pPr/>
              <a:t>26/06/2014</a:t>
            </a:fld>
            <a:endParaRPr lang="en-GB"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825DA10B-A86A-4EB2-A480-664CBE5CE0C9}" type="slidenum">
              <a:rPr lang="en-GB" smtClean="0"/>
              <a:pPr/>
              <a:t>‹#›</a:t>
            </a:fld>
            <a:endParaRPr lang="en-GB" dirty="0"/>
          </a:p>
        </p:txBody>
      </p:sp>
    </p:spTree>
    <p:extLst>
      <p:ext uri="{BB962C8B-B14F-4D97-AF65-F5344CB8AC3E}">
        <p14:creationId xmlns:p14="http://schemas.microsoft.com/office/powerpoint/2010/main" xmlns="" val="260504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lgn="ctr">
              <a:buNone/>
            </a:pPr>
            <a:r>
              <a:rPr lang="en-GB" i="1" dirty="0" smtClean="0"/>
              <a:t>I prefer to cut children’s spiritual garments a little too large for them to grow into, as they will in time. And who knows what vivid image or hint of the beauty of God will remain in their mind and memory?</a:t>
            </a:r>
          </a:p>
          <a:p>
            <a:pPr marL="0" indent="0" algn="ctr">
              <a:buNone/>
            </a:pPr>
            <a:r>
              <a:rPr lang="en-GB" dirty="0" smtClean="0"/>
              <a:t>Dorothy </a:t>
            </a:r>
            <a:r>
              <a:rPr lang="en-GB" dirty="0" err="1" smtClean="0"/>
              <a:t>Coddington</a:t>
            </a:r>
            <a:r>
              <a:rPr lang="en-GB" smtClean="0"/>
              <a:t>, 1923</a:t>
            </a:r>
          </a:p>
          <a:p>
            <a:endParaRPr lang="en-GB"/>
          </a:p>
        </p:txBody>
      </p:sp>
      <p:sp>
        <p:nvSpPr>
          <p:cNvPr id="4" name="Slide Number Placeholder 3"/>
          <p:cNvSpPr>
            <a:spLocks noGrp="1"/>
          </p:cNvSpPr>
          <p:nvPr>
            <p:ph type="sldNum" sz="quarter" idx="10"/>
          </p:nvPr>
        </p:nvSpPr>
        <p:spPr/>
        <p:txBody>
          <a:bodyPr/>
          <a:lstStyle/>
          <a:p>
            <a:fld id="{825DA10B-A86A-4EB2-A480-664CBE5CE0C9}" type="slidenum">
              <a:rPr lang="en-GB" smtClean="0"/>
              <a:pPr/>
              <a:t>2</a:t>
            </a:fld>
            <a:endParaRPr lang="en-GB"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17</a:t>
            </a:fld>
            <a:endParaRPr lang="en-GB" dirty="0"/>
          </a:p>
        </p:txBody>
      </p:sp>
    </p:spTree>
    <p:extLst>
      <p:ext uri="{BB962C8B-B14F-4D97-AF65-F5344CB8AC3E}">
        <p14:creationId xmlns:p14="http://schemas.microsoft.com/office/powerpoint/2010/main" xmlns="" val="29633651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18</a:t>
            </a:fld>
            <a:endParaRPr lang="en-GB" dirty="0"/>
          </a:p>
        </p:txBody>
      </p:sp>
    </p:spTree>
    <p:extLst>
      <p:ext uri="{BB962C8B-B14F-4D97-AF65-F5344CB8AC3E}">
        <p14:creationId xmlns:p14="http://schemas.microsoft.com/office/powerpoint/2010/main" xmlns="" val="405045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19</a:t>
            </a:fld>
            <a:endParaRPr lang="en-GB" dirty="0"/>
          </a:p>
        </p:txBody>
      </p:sp>
    </p:spTree>
    <p:extLst>
      <p:ext uri="{BB962C8B-B14F-4D97-AF65-F5344CB8AC3E}">
        <p14:creationId xmlns:p14="http://schemas.microsoft.com/office/powerpoint/2010/main" xmlns="" val="495074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20</a:t>
            </a:fld>
            <a:endParaRPr lang="en-GB" dirty="0"/>
          </a:p>
        </p:txBody>
      </p:sp>
    </p:spTree>
    <p:extLst>
      <p:ext uri="{BB962C8B-B14F-4D97-AF65-F5344CB8AC3E}">
        <p14:creationId xmlns:p14="http://schemas.microsoft.com/office/powerpoint/2010/main" xmlns="" val="186283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22</a:t>
            </a:fld>
            <a:endParaRPr lang="en-GB" dirty="0"/>
          </a:p>
        </p:txBody>
      </p:sp>
    </p:spTree>
    <p:extLst>
      <p:ext uri="{BB962C8B-B14F-4D97-AF65-F5344CB8AC3E}">
        <p14:creationId xmlns:p14="http://schemas.microsoft.com/office/powerpoint/2010/main" xmlns="" val="26013366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23</a:t>
            </a:fld>
            <a:endParaRPr lang="en-GB" dirty="0"/>
          </a:p>
        </p:txBody>
      </p:sp>
    </p:spTree>
    <p:extLst>
      <p:ext uri="{BB962C8B-B14F-4D97-AF65-F5344CB8AC3E}">
        <p14:creationId xmlns:p14="http://schemas.microsoft.com/office/powerpoint/2010/main" xmlns="" val="36608019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29</a:t>
            </a:fld>
            <a:endParaRPr lang="en-GB" dirty="0"/>
          </a:p>
        </p:txBody>
      </p:sp>
    </p:spTree>
    <p:extLst>
      <p:ext uri="{BB962C8B-B14F-4D97-AF65-F5344CB8AC3E}">
        <p14:creationId xmlns:p14="http://schemas.microsoft.com/office/powerpoint/2010/main" xmlns="" val="23934063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3</a:t>
            </a:fld>
            <a:endParaRPr lang="en-GB" dirty="0"/>
          </a:p>
        </p:txBody>
      </p:sp>
    </p:spTree>
    <p:extLst>
      <p:ext uri="{BB962C8B-B14F-4D97-AF65-F5344CB8AC3E}">
        <p14:creationId xmlns:p14="http://schemas.microsoft.com/office/powerpoint/2010/main" xmlns="" val="2737308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5</a:t>
            </a:fld>
            <a:endParaRPr lang="en-GB" dirty="0"/>
          </a:p>
        </p:txBody>
      </p:sp>
    </p:spTree>
    <p:extLst>
      <p:ext uri="{BB962C8B-B14F-4D97-AF65-F5344CB8AC3E}">
        <p14:creationId xmlns:p14="http://schemas.microsoft.com/office/powerpoint/2010/main" xmlns="" val="2491714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10</a:t>
            </a:fld>
            <a:endParaRPr lang="en-GB" dirty="0"/>
          </a:p>
        </p:txBody>
      </p:sp>
    </p:spTree>
    <p:extLst>
      <p:ext uri="{BB962C8B-B14F-4D97-AF65-F5344CB8AC3E}">
        <p14:creationId xmlns:p14="http://schemas.microsoft.com/office/powerpoint/2010/main" xmlns="" val="2265309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11</a:t>
            </a:fld>
            <a:endParaRPr lang="en-GB" dirty="0"/>
          </a:p>
        </p:txBody>
      </p:sp>
    </p:spTree>
    <p:extLst>
      <p:ext uri="{BB962C8B-B14F-4D97-AF65-F5344CB8AC3E}">
        <p14:creationId xmlns:p14="http://schemas.microsoft.com/office/powerpoint/2010/main" xmlns="" val="867701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children and adults will be there in body – our task is not only to engage their bodies, but their minds and spirits as well</a:t>
            </a:r>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12</a:t>
            </a:fld>
            <a:endParaRPr lang="en-GB" dirty="0"/>
          </a:p>
        </p:txBody>
      </p:sp>
    </p:spTree>
    <p:extLst>
      <p:ext uri="{BB962C8B-B14F-4D97-AF65-F5344CB8AC3E}">
        <p14:creationId xmlns:p14="http://schemas.microsoft.com/office/powerpoint/2010/main" xmlns="" val="33783130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A836FD7-8008-466D-A0F2-D173072B4A23}" type="slidenum">
              <a:rPr lang="en-GB" smtClean="0"/>
              <a:pPr/>
              <a:t>14</a:t>
            </a:fld>
            <a:endParaRPr lang="en-GB" dirty="0"/>
          </a:p>
        </p:txBody>
      </p:sp>
    </p:spTree>
    <p:extLst>
      <p:ext uri="{BB962C8B-B14F-4D97-AF65-F5344CB8AC3E}">
        <p14:creationId xmlns:p14="http://schemas.microsoft.com/office/powerpoint/2010/main" xmlns="" val="1630766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15</a:t>
            </a:fld>
            <a:endParaRPr lang="en-GB" dirty="0"/>
          </a:p>
        </p:txBody>
      </p:sp>
    </p:spTree>
    <p:extLst>
      <p:ext uri="{BB962C8B-B14F-4D97-AF65-F5344CB8AC3E}">
        <p14:creationId xmlns:p14="http://schemas.microsoft.com/office/powerpoint/2010/main" xmlns="" val="33242408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825DA10B-A86A-4EB2-A480-664CBE5CE0C9}" type="slidenum">
              <a:rPr lang="en-GB" smtClean="0"/>
              <a:pPr/>
              <a:t>16</a:t>
            </a:fld>
            <a:endParaRPr lang="en-GB" dirty="0"/>
          </a:p>
        </p:txBody>
      </p:sp>
    </p:spTree>
    <p:extLst>
      <p:ext uri="{BB962C8B-B14F-4D97-AF65-F5344CB8AC3E}">
        <p14:creationId xmlns:p14="http://schemas.microsoft.com/office/powerpoint/2010/main" xmlns="" val="11266097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09601"/>
            <a:ext cx="7772400" cy="4267200"/>
          </a:xfrm>
        </p:spPr>
        <p:txBody>
          <a:bodyPr anchor="b">
            <a:noAutofit/>
          </a:bodyPr>
          <a:lstStyle>
            <a:lvl1pPr>
              <a:lnSpc>
                <a:spcPct val="100000"/>
              </a:lnSpc>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1371600" y="4953000"/>
            <a:ext cx="6400800" cy="1219200"/>
          </a:xfrm>
        </p:spPr>
        <p:txBody>
          <a:bodyPr>
            <a:normAutofit/>
          </a:bodyPr>
          <a:lstStyle>
            <a:lvl1pPr marL="0" indent="0" algn="ct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8" name="Slide Number Placeholder 7"/>
          <p:cNvSpPr>
            <a:spLocks noGrp="1"/>
          </p:cNvSpPr>
          <p:nvPr>
            <p:ph type="sldNum" sz="quarter" idx="11"/>
          </p:nvPr>
        </p:nvSpPr>
        <p:spPr/>
        <p:txBody>
          <a:bodyPr/>
          <a:lstStyle/>
          <a:p>
            <a:fld id="{55175F10-B8BB-4E32-9802-986C628477EC}" type="slidenum">
              <a:rPr lang="en-GB" smtClean="0"/>
              <a:pPr/>
              <a:t>‹#›</a:t>
            </a:fld>
            <a:endParaRPr lang="en-GB" dirty="0"/>
          </a:p>
        </p:txBody>
      </p:sp>
      <p:sp>
        <p:nvSpPr>
          <p:cNvPr id="9" name="Footer Placeholder 8"/>
          <p:cNvSpPr>
            <a:spLocks noGrp="1"/>
          </p:cNvSpPr>
          <p:nvPr>
            <p:ph type="ftr" sz="quarter" idx="12"/>
          </p:nvPr>
        </p:nvSpPr>
        <p:spPr/>
        <p:txBody>
          <a:bodyPr/>
          <a:lstStyle/>
          <a:p>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5pPr>
              <a:defRPr/>
            </a:lvl5pPr>
            <a:lvl6pPr>
              <a:defRPr/>
            </a:lvl6pPr>
            <a:lvl7pPr>
              <a:defRPr/>
            </a:lvl7pPr>
            <a:lvl8pPr>
              <a:defRPr/>
            </a:lvl8pPr>
            <a:lvl9pP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371600"/>
            <a:ext cx="7772400" cy="2505075"/>
          </a:xfrm>
        </p:spPr>
        <p:txBody>
          <a:bodyPr anchor="b"/>
          <a:lstStyle>
            <a:lvl1pPr algn="ctr" defTabSz="914400" rtl="0" eaLnBrk="1" latinLnBrk="0" hangingPunct="1">
              <a:lnSpc>
                <a:spcPct val="100000"/>
              </a:lnSpc>
              <a:spcBef>
                <a:spcPct val="0"/>
              </a:spcBef>
              <a:buNone/>
              <a:defRPr lang="en-US" sz="4800" kern="1200" dirty="0" smtClean="0">
                <a:solidFill>
                  <a:schemeClr val="tx2"/>
                </a:solidFill>
                <a:effectLst>
                  <a:outerShdw blurRad="63500" dist="38100" dir="5400000" algn="t" rotWithShape="0">
                    <a:prstClr val="black">
                      <a:alpha val="25000"/>
                    </a:prstClr>
                  </a:outerShdw>
                </a:effectLst>
                <a:latin typeface="+mn-lt"/>
                <a:ea typeface="+mj-ea"/>
                <a:cs typeface="+mj-cs"/>
              </a:defRPr>
            </a:lvl1pPr>
          </a:lstStyle>
          <a:p>
            <a:r>
              <a:rPr lang="en-US" smtClean="0"/>
              <a:t>Click to edit Master title style</a:t>
            </a:r>
            <a:endParaRPr lang="en-US" dirty="0"/>
          </a:p>
        </p:txBody>
      </p:sp>
      <p:sp>
        <p:nvSpPr>
          <p:cNvPr id="3" name="Text Placeholder 2"/>
          <p:cNvSpPr>
            <a:spLocks noGrp="1"/>
          </p:cNvSpPr>
          <p:nvPr>
            <p:ph type="body" idx="1"/>
          </p:nvPr>
        </p:nvSpPr>
        <p:spPr>
          <a:xfrm>
            <a:off x="722313" y="4068763"/>
            <a:ext cx="7772400" cy="1131887"/>
          </a:xfrm>
        </p:spPr>
        <p:txBody>
          <a:bodyPr anchor="t"/>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55175F10-B8BB-4E32-9802-986C628477EC}" type="slidenum">
              <a:rPr lang="en-GB" smtClean="0"/>
              <a:pPr/>
              <a:t>‹#›</a:t>
            </a:fld>
            <a:endParaRPr lang="en-GB" dirty="0"/>
          </a:p>
        </p:txBody>
      </p:sp>
      <p:sp>
        <p:nvSpPr>
          <p:cNvPr id="7" name="Oval 6"/>
          <p:cNvSpPr/>
          <p:nvPr/>
        </p:nvSpPr>
        <p:spPr>
          <a:xfrm>
            <a:off x="4495800"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Oval 7"/>
          <p:cNvSpPr/>
          <p:nvPr/>
        </p:nvSpPr>
        <p:spPr>
          <a:xfrm>
            <a:off x="4695825"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Oval 8"/>
          <p:cNvSpPr/>
          <p:nvPr/>
        </p:nvSpPr>
        <p:spPr>
          <a:xfrm>
            <a:off x="4296728" y="3924300"/>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4" name="Content Placeholder 3"/>
          <p:cNvSpPr>
            <a:spLocks noGrp="1"/>
          </p:cNvSpPr>
          <p:nvPr>
            <p:ph sz="half" idx="2"/>
          </p:nvPr>
        </p:nvSpPr>
        <p:spPr>
          <a:xfrm>
            <a:off x="4648200" y="1600200"/>
            <a:ext cx="4038600" cy="4525963"/>
          </a:xfrm>
        </p:spPr>
        <p:txBody>
          <a:bodyPr/>
          <a:lstStyle>
            <a:lvl1pPr>
              <a:defRPr sz="24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Date Placeholder 4"/>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175F10-B8BB-4E32-9802-986C628477EC}" type="slidenum">
              <a:rPr lang="en-GB" smtClean="0"/>
              <a:pPr/>
              <a:t>‹#›</a:t>
            </a:fld>
            <a:endParaRPr lang="en-GB" dirty="0"/>
          </a:p>
        </p:txBody>
      </p:sp>
      <p:sp>
        <p:nvSpPr>
          <p:cNvPr id="9" name="Content Placeholder 8"/>
          <p:cNvSpPr>
            <a:spLocks noGrp="1"/>
          </p:cNvSpPr>
          <p:nvPr>
            <p:ph sz="quarter" idx="13"/>
          </p:nvPr>
        </p:nvSpPr>
        <p:spPr>
          <a:xfrm>
            <a:off x="365760" y="1600200"/>
            <a:ext cx="4041648" cy="452628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600200"/>
            <a:ext cx="4040188"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648200" y="1600200"/>
            <a:ext cx="4041775" cy="609600"/>
          </a:xfrm>
        </p:spPr>
        <p:txBody>
          <a:bodyPr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55175F10-B8BB-4E32-9802-986C628477EC}" type="slidenum">
              <a:rPr lang="en-GB" smtClean="0"/>
              <a:pPr/>
              <a:t>‹#›</a:t>
            </a:fld>
            <a:endParaRPr lang="en-GB" dirty="0"/>
          </a:p>
        </p:txBody>
      </p:sp>
      <p:sp>
        <p:nvSpPr>
          <p:cNvPr id="11" name="Content Placeholder 10"/>
          <p:cNvSpPr>
            <a:spLocks noGrp="1"/>
          </p:cNvSpPr>
          <p:nvPr>
            <p:ph sz="quarter" idx="13"/>
          </p:nvPr>
        </p:nvSpPr>
        <p:spPr>
          <a:xfrm>
            <a:off x="457200" y="2212848"/>
            <a:ext cx="4041648" cy="391363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72584" y="2212848"/>
            <a:ext cx="4041648" cy="39131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07087" y="266700"/>
            <a:ext cx="3008313" cy="2095500"/>
          </a:xfrm>
        </p:spPr>
        <p:txBody>
          <a:bodyPr anchor="b"/>
          <a:lstStyle>
            <a:lvl1pPr algn="ctr">
              <a:lnSpc>
                <a:spcPct val="100000"/>
              </a:lnSpc>
              <a:defRPr sz="2800" b="0">
                <a:effectLst>
                  <a:outerShdw blurRad="50800" dist="25400" dir="5400000" algn="t" rotWithShape="0">
                    <a:prstClr val="black">
                      <a:alpha val="25000"/>
                    </a:prstClr>
                  </a:outerShdw>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719137" y="273050"/>
            <a:ext cx="499586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07087" y="2438400"/>
            <a:ext cx="3008313" cy="3687763"/>
          </a:xfrm>
        </p:spPr>
        <p:txBody>
          <a:bodyPr>
            <a:normAutofit/>
          </a:bodyPr>
          <a:lstStyle>
            <a:lvl1pPr marL="0" indent="0" algn="ctr">
              <a:lnSpc>
                <a:spcPct val="125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9576" y="228600"/>
            <a:ext cx="5711824" cy="895350"/>
          </a:xfrm>
        </p:spPr>
        <p:txBody>
          <a:bodyPr anchor="b"/>
          <a:lstStyle>
            <a:lvl1pPr algn="ctr">
              <a:lnSpc>
                <a:spcPct val="100000"/>
              </a:lnSpc>
              <a:defRPr sz="2800" b="0"/>
            </a:lvl1pPr>
          </a:lstStyle>
          <a:p>
            <a:r>
              <a:rPr lang="en-US" smtClean="0"/>
              <a:t>Click to edit Master title style</a:t>
            </a:r>
            <a:endParaRPr lang="en-US" dirty="0"/>
          </a:p>
        </p:txBody>
      </p:sp>
      <p:sp>
        <p:nvSpPr>
          <p:cNvPr id="3" name="Picture Placeholder 2"/>
          <p:cNvSpPr>
            <a:spLocks noGrp="1"/>
          </p:cNvSpPr>
          <p:nvPr>
            <p:ph type="pic" idx="1"/>
          </p:nvPr>
        </p:nvSpPr>
        <p:spPr>
          <a:xfrm>
            <a:off x="1508126" y="1143000"/>
            <a:ext cx="6054724" cy="4541044"/>
          </a:xfrm>
          <a:ln w="76200">
            <a:solidFill>
              <a:schemeClr val="bg1"/>
            </a:solidFill>
          </a:ln>
          <a:effectLst>
            <a:outerShdw blurRad="88900" dist="50800" dir="5400000" algn="ctr" rotWithShape="0">
              <a:srgbClr val="000000">
                <a:alpha val="25000"/>
              </a:srgbClr>
            </a:outerShdw>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679576" y="5810250"/>
            <a:ext cx="5711824" cy="533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3DC5F2B-DB7E-4843-BF36-59D87FD90324}" type="datetimeFigureOut">
              <a:rPr lang="en-GB" smtClean="0"/>
              <a:pPr/>
              <a:t>26/06/2014</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55175F10-B8BB-4E32-9802-986C628477EC}" type="slidenum">
              <a:rPr lang="en-GB" smtClean="0"/>
              <a:pPr/>
              <a:t>‹#›</a:t>
            </a:fld>
            <a:endParaRPr lang="en-GB" dirty="0"/>
          </a:p>
        </p:txBody>
      </p:sp>
    </p:spTree>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8229600" cy="16002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6363347" y="6356350"/>
            <a:ext cx="2085975" cy="365125"/>
          </a:xfrm>
          <a:prstGeom prst="rect">
            <a:avLst/>
          </a:prstGeom>
        </p:spPr>
        <p:txBody>
          <a:bodyPr vert="horz" lIns="91440" tIns="45720" rIns="45720" bIns="45720" rtlCol="0" anchor="ctr"/>
          <a:lstStyle>
            <a:lvl1pPr algn="r">
              <a:defRPr sz="1200">
                <a:solidFill>
                  <a:schemeClr val="tx1">
                    <a:lumMod val="65000"/>
                    <a:lumOff val="35000"/>
                  </a:schemeClr>
                </a:solidFill>
                <a:latin typeface="Century Gothic" pitchFamily="34" charset="0"/>
              </a:defRPr>
            </a:lvl1pPr>
          </a:lstStyle>
          <a:p>
            <a:fld id="{63DC5F2B-DB7E-4843-BF36-59D87FD90324}" type="datetimeFigureOut">
              <a:rPr lang="en-GB" smtClean="0"/>
              <a:pPr/>
              <a:t>26/06/2014</a:t>
            </a:fld>
            <a:endParaRPr lang="en-GB" dirty="0"/>
          </a:p>
        </p:txBody>
      </p:sp>
      <p:sp>
        <p:nvSpPr>
          <p:cNvPr id="5" name="Footer Placeholder 4"/>
          <p:cNvSpPr>
            <a:spLocks noGrp="1"/>
          </p:cNvSpPr>
          <p:nvPr>
            <p:ph type="ftr" sz="quarter" idx="3"/>
          </p:nvPr>
        </p:nvSpPr>
        <p:spPr>
          <a:xfrm>
            <a:off x="659165" y="6356350"/>
            <a:ext cx="2847975" cy="365125"/>
          </a:xfrm>
          <a:prstGeom prst="rect">
            <a:avLst/>
          </a:prstGeom>
        </p:spPr>
        <p:txBody>
          <a:bodyPr vert="horz" lIns="45720" tIns="45720" rIns="91440" bIns="45720" rtlCol="0" anchor="ctr"/>
          <a:lstStyle>
            <a:lvl1pPr algn="l">
              <a:defRPr sz="1200">
                <a:solidFill>
                  <a:schemeClr val="tx1">
                    <a:lumMod val="65000"/>
                    <a:lumOff val="35000"/>
                  </a:schemeClr>
                </a:solidFill>
                <a:latin typeface="Century Gothic" pitchFamily="34" charset="0"/>
              </a:defRPr>
            </a:lvl1pPr>
          </a:lstStyle>
          <a:p>
            <a:endParaRPr lang="en-GB" dirty="0"/>
          </a:p>
        </p:txBody>
      </p:sp>
      <p:sp>
        <p:nvSpPr>
          <p:cNvPr id="6" name="Slide Number Placeholder 5"/>
          <p:cNvSpPr>
            <a:spLocks noGrp="1"/>
          </p:cNvSpPr>
          <p:nvPr>
            <p:ph type="sldNum" sz="quarter" idx="4"/>
          </p:nvPr>
        </p:nvSpPr>
        <p:spPr>
          <a:xfrm>
            <a:off x="8543278" y="6356350"/>
            <a:ext cx="561975" cy="365125"/>
          </a:xfrm>
          <a:prstGeom prst="rect">
            <a:avLst/>
          </a:prstGeom>
        </p:spPr>
        <p:txBody>
          <a:bodyPr vert="horz" lIns="27432" tIns="45720" rIns="45720" bIns="45720" rtlCol="0" anchor="ctr"/>
          <a:lstStyle>
            <a:lvl1pPr algn="l">
              <a:defRPr sz="1200">
                <a:solidFill>
                  <a:schemeClr val="tx1">
                    <a:lumMod val="65000"/>
                    <a:lumOff val="35000"/>
                  </a:schemeClr>
                </a:solidFill>
                <a:latin typeface="Century Gothic" pitchFamily="34" charset="0"/>
              </a:defRPr>
            </a:lvl1pPr>
          </a:lstStyle>
          <a:p>
            <a:fld id="{55175F10-B8BB-4E32-9802-986C628477EC}" type="slidenum">
              <a:rPr lang="en-GB" smtClean="0"/>
              <a:pPr/>
              <a:t>‹#›</a:t>
            </a:fld>
            <a:endParaRPr lang="en-GB" dirty="0"/>
          </a:p>
        </p:txBody>
      </p:sp>
      <p:sp>
        <p:nvSpPr>
          <p:cNvPr id="7" name="Oval 6"/>
          <p:cNvSpPr/>
          <p:nvPr/>
        </p:nvSpPr>
        <p:spPr>
          <a:xfrm>
            <a:off x="8457760"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8" name="Oval 7"/>
          <p:cNvSpPr/>
          <p:nvPr/>
        </p:nvSpPr>
        <p:spPr>
          <a:xfrm>
            <a:off x="569119" y="6499384"/>
            <a:ext cx="84772" cy="84772"/>
          </a:xfrm>
          <a:prstGeom prst="ellipse">
            <a:avLst/>
          </a:prstGeom>
          <a:solidFill>
            <a:schemeClr val="tx1">
              <a:lumMod val="50000"/>
              <a:lumOff val="50000"/>
            </a:schemeClr>
          </a:solidFill>
          <a:ln w="1270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txStyles>
    <p:titleStyle>
      <a:lvl1pPr algn="ctr" defTabSz="914400" rtl="0" eaLnBrk="1" latinLnBrk="0" hangingPunct="1">
        <a:lnSpc>
          <a:spcPts val="5800"/>
        </a:lnSpc>
        <a:spcBef>
          <a:spcPct val="0"/>
        </a:spcBef>
        <a:buNone/>
        <a:defRPr sz="5400" kern="1200">
          <a:solidFill>
            <a:schemeClr val="tx2"/>
          </a:solidFill>
          <a:effectLst>
            <a:outerShdw blurRad="63500" dist="38100" dir="5400000" algn="t" rotWithShape="0">
              <a:prstClr val="black">
                <a:alpha val="25000"/>
              </a:prstClr>
            </a:outerShdw>
          </a:effectLst>
          <a:latin typeface="+mn-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50000"/>
              <a:lumOff val="50000"/>
            </a:schemeClr>
          </a:solidFill>
          <a:latin typeface="+mj-lt"/>
          <a:ea typeface="+mn-ea"/>
          <a:cs typeface="+mn-cs"/>
        </a:defRPr>
      </a:lvl1pPr>
      <a:lvl2pPr marL="742950" indent="-28575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2pPr>
      <a:lvl3pPr marL="11430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3pPr>
      <a:lvl4pPr marL="16002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5pPr>
      <a:lvl6pPr marL="25146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6pPr>
      <a:lvl7pPr marL="29718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7pPr>
      <a:lvl8pPr marL="3429000" indent="-228600" algn="l" defTabSz="914400" rtl="0" eaLnBrk="1" latinLnBrk="0" hangingPunct="1">
        <a:spcBef>
          <a:spcPct val="20000"/>
        </a:spcBef>
        <a:buFont typeface="Courier New" pitchFamily="49" charset="0"/>
        <a:buChar char="o"/>
        <a:defRPr sz="1600" kern="1200">
          <a:solidFill>
            <a:schemeClr val="tx1">
              <a:lumMod val="50000"/>
              <a:lumOff val="50000"/>
            </a:schemeClr>
          </a:solidFill>
          <a:latin typeface="+mj-lt"/>
          <a:ea typeface="+mn-ea"/>
          <a:cs typeface="+mn-cs"/>
        </a:defRPr>
      </a:lvl8pPr>
      <a:lvl9pPr marL="3886200" indent="-228600" algn="l" defTabSz="914400" rtl="0" eaLnBrk="1" latinLnBrk="0" hangingPunct="1">
        <a:spcBef>
          <a:spcPct val="20000"/>
        </a:spcBef>
        <a:buFont typeface="Arial" pitchFamily="34" charset="0"/>
        <a:buChar char="•"/>
        <a:defRPr sz="1600" kern="1200">
          <a:solidFill>
            <a:schemeClr val="tx1">
              <a:lumMod val="50000"/>
              <a:lumOff val="50000"/>
            </a:schemeClr>
          </a:solidFill>
          <a:latin typeface="+mj-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www.worshipingwithchildren.blogspot.co.uk/"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Worship Wardrobe</a:t>
            </a:r>
            <a:endParaRPr lang="en-GB" dirty="0"/>
          </a:p>
        </p:txBody>
      </p:sp>
      <p:sp>
        <p:nvSpPr>
          <p:cNvPr id="3" name="Subtitle 2"/>
          <p:cNvSpPr>
            <a:spLocks noGrp="1"/>
          </p:cNvSpPr>
          <p:nvPr>
            <p:ph type="subTitle" idx="1"/>
          </p:nvPr>
        </p:nvSpPr>
        <p:spPr/>
        <p:txBody>
          <a:bodyPr>
            <a:normAutofit/>
          </a:bodyPr>
          <a:lstStyle/>
          <a:p>
            <a:r>
              <a:rPr lang="en-GB" dirty="0" smtClean="0"/>
              <a:t>Mary Hawes</a:t>
            </a:r>
          </a:p>
          <a:p>
            <a:r>
              <a:rPr lang="en-GB" sz="1800" dirty="0" smtClean="0"/>
              <a:t>National Going for Growth (children &amp; youth) Adviser</a:t>
            </a:r>
          </a:p>
          <a:p>
            <a:r>
              <a:rPr lang="en-GB" sz="1800" dirty="0" smtClean="0"/>
              <a:t>Church of England</a:t>
            </a:r>
            <a:endParaRPr lang="en-GB" sz="1800" dirty="0"/>
          </a:p>
        </p:txBody>
      </p:sp>
    </p:spTree>
    <p:extLst>
      <p:ext uri="{BB962C8B-B14F-4D97-AF65-F5344CB8AC3E}">
        <p14:creationId xmlns:p14="http://schemas.microsoft.com/office/powerpoint/2010/main" xmlns="" val="8352043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Creating an outfit</a:t>
            </a:r>
            <a:endParaRPr lang="en-GB" dirty="0"/>
          </a:p>
        </p:txBody>
      </p:sp>
      <p:sp>
        <p:nvSpPr>
          <p:cNvPr id="3" name="Content Placeholder 2"/>
          <p:cNvSpPr>
            <a:spLocks noGrp="1"/>
          </p:cNvSpPr>
          <p:nvPr>
            <p:ph idx="1"/>
          </p:nvPr>
        </p:nvSpPr>
        <p:spPr/>
        <p:txBody>
          <a:bodyPr>
            <a:normAutofit lnSpcReduction="10000"/>
          </a:bodyPr>
          <a:lstStyle/>
          <a:p>
            <a:r>
              <a:rPr lang="en-GB" sz="4400" dirty="0" smtClean="0"/>
              <a:t>Foundation garments</a:t>
            </a:r>
          </a:p>
          <a:p>
            <a:pPr lvl="1"/>
            <a:r>
              <a:rPr lang="en-GB" sz="2400" dirty="0" smtClean="0"/>
              <a:t>Common Worship, shared texts/music</a:t>
            </a:r>
          </a:p>
          <a:p>
            <a:r>
              <a:rPr lang="en-GB" sz="4400" dirty="0" smtClean="0"/>
              <a:t>A variety of outfits</a:t>
            </a:r>
          </a:p>
          <a:p>
            <a:pPr lvl="1"/>
            <a:r>
              <a:rPr lang="en-GB" sz="2400" dirty="0" smtClean="0"/>
              <a:t>Context, congregation</a:t>
            </a:r>
            <a:endParaRPr lang="en-GB" sz="2000" dirty="0" smtClean="0"/>
          </a:p>
          <a:p>
            <a:r>
              <a:rPr lang="en-GB" sz="4400" dirty="0" smtClean="0"/>
              <a:t>Accessories galore</a:t>
            </a:r>
          </a:p>
          <a:p>
            <a:pPr lvl="1"/>
            <a:r>
              <a:rPr lang="en-GB" sz="2400" dirty="0" smtClean="0"/>
              <a:t>Pulling it all together</a:t>
            </a:r>
          </a:p>
          <a:p>
            <a:r>
              <a:rPr lang="en-GB" sz="4400" dirty="0" smtClean="0"/>
              <a:t>Find your style</a:t>
            </a:r>
            <a:endParaRPr lang="en-GB" sz="4400" dirty="0"/>
          </a:p>
          <a:p>
            <a:pPr lvl="1"/>
            <a:r>
              <a:rPr lang="en-GB" sz="2400" dirty="0" smtClean="0"/>
              <a:t>Wear it well</a:t>
            </a:r>
            <a:endParaRPr lang="en-GB" sz="2400" dirty="0"/>
          </a:p>
          <a:p>
            <a:pPr lvl="1"/>
            <a:endParaRPr lang="en-GB" sz="2400" dirty="0"/>
          </a:p>
        </p:txBody>
      </p:sp>
    </p:spTree>
    <p:extLst>
      <p:ext uri="{BB962C8B-B14F-4D97-AF65-F5344CB8AC3E}">
        <p14:creationId xmlns:p14="http://schemas.microsoft.com/office/powerpoint/2010/main" xmlns="" val="38154495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 for dummies</a:t>
            </a:r>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1115616" y="1556352"/>
            <a:ext cx="6984776" cy="4661715"/>
          </a:xfrm>
        </p:spPr>
      </p:pic>
    </p:spTree>
    <p:extLst>
      <p:ext uri="{BB962C8B-B14F-4D97-AF65-F5344CB8AC3E}">
        <p14:creationId xmlns:p14="http://schemas.microsoft.com/office/powerpoint/2010/main" xmlns="" val="204511850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An holistic experience</a:t>
            </a:r>
            <a:endParaRPr lang="en-GB"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xmlns="" val="66998256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1152422468"/>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Not everything at once!</a:t>
            </a:r>
            <a:endParaRPr lang="en-GB"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650763" y="1556792"/>
            <a:ext cx="7737661" cy="5158440"/>
          </a:xfrm>
        </p:spPr>
      </p:pic>
    </p:spTree>
    <p:extLst>
      <p:ext uri="{BB962C8B-B14F-4D97-AF65-F5344CB8AC3E}">
        <p14:creationId xmlns:p14="http://schemas.microsoft.com/office/powerpoint/2010/main" xmlns="" val="394274967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A Capsule Wardrobe</a:t>
            </a:r>
            <a:endParaRPr lang="en-GB" dirty="0"/>
          </a:p>
        </p:txBody>
      </p:sp>
      <p:sp>
        <p:nvSpPr>
          <p:cNvPr id="2" name="Content Placeholder 1"/>
          <p:cNvSpPr>
            <a:spLocks noGrp="1"/>
          </p:cNvSpPr>
          <p:nvPr>
            <p:ph idx="1"/>
          </p:nvPr>
        </p:nvSpPr>
        <p:spPr/>
        <p:txBody>
          <a:bodyPr>
            <a:normAutofit/>
          </a:bodyPr>
          <a:lstStyle/>
          <a:p>
            <a:pPr lvl="1"/>
            <a:r>
              <a:rPr lang="en-GB" sz="3200" dirty="0" smtClean="0"/>
              <a:t>shape</a:t>
            </a:r>
            <a:endParaRPr lang="en-GB" sz="3200" dirty="0"/>
          </a:p>
          <a:p>
            <a:pPr lvl="1"/>
            <a:r>
              <a:rPr lang="en-GB" sz="3200" dirty="0"/>
              <a:t>t</a:t>
            </a:r>
            <a:r>
              <a:rPr lang="en-GB" sz="3200" dirty="0" smtClean="0"/>
              <a:t>exts</a:t>
            </a:r>
            <a:endParaRPr lang="en-GB" sz="3200" dirty="0"/>
          </a:p>
          <a:p>
            <a:pPr lvl="1"/>
            <a:r>
              <a:rPr lang="en-GB" sz="3200" dirty="0" smtClean="0"/>
              <a:t>prayers</a:t>
            </a:r>
            <a:endParaRPr lang="en-GB" sz="3200" dirty="0"/>
          </a:p>
          <a:p>
            <a:pPr lvl="1"/>
            <a:r>
              <a:rPr lang="en-GB" sz="3200" dirty="0" smtClean="0"/>
              <a:t>music</a:t>
            </a:r>
            <a:endParaRPr lang="en-GB" sz="3200" dirty="0"/>
          </a:p>
          <a:p>
            <a:pPr lvl="1"/>
            <a:r>
              <a:rPr lang="en-GB" sz="3200" dirty="0" smtClean="0"/>
              <a:t>symbols</a:t>
            </a:r>
            <a:endParaRPr lang="en-GB" sz="3200" dirty="0"/>
          </a:p>
          <a:p>
            <a:pPr lvl="1"/>
            <a:r>
              <a:rPr lang="en-GB" sz="3200" dirty="0" smtClean="0"/>
              <a:t>gestures</a:t>
            </a:r>
            <a:endParaRPr lang="en-GB" sz="3200" dirty="0"/>
          </a:p>
          <a:p>
            <a:pPr lvl="1"/>
            <a:r>
              <a:rPr lang="en-GB" sz="3200" dirty="0" smtClean="0"/>
              <a:t>people</a:t>
            </a:r>
            <a:endParaRPr lang="en-GB" dirty="0"/>
          </a:p>
        </p:txBody>
      </p:sp>
    </p:spTree>
    <p:extLst>
      <p:ext uri="{BB962C8B-B14F-4D97-AF65-F5344CB8AC3E}">
        <p14:creationId xmlns:p14="http://schemas.microsoft.com/office/powerpoint/2010/main" xmlns="" val="161501642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Lord is here!</a:t>
            </a:r>
            <a:endParaRPr lang="en-GB" dirty="0"/>
          </a:p>
        </p:txBody>
      </p:sp>
      <p:sp>
        <p:nvSpPr>
          <p:cNvPr id="3" name="Content Placeholder 2"/>
          <p:cNvSpPr>
            <a:spLocks noGrp="1"/>
          </p:cNvSpPr>
          <p:nvPr>
            <p:ph idx="1"/>
          </p:nvPr>
        </p:nvSpPr>
        <p:spPr/>
        <p:txBody>
          <a:bodyPr>
            <a:normAutofit lnSpcReduction="10000"/>
          </a:bodyPr>
          <a:lstStyle/>
          <a:p>
            <a:r>
              <a:rPr lang="en-GB" sz="4400" dirty="0" smtClean="0"/>
              <a:t>Crossing the threshold</a:t>
            </a:r>
          </a:p>
          <a:p>
            <a:r>
              <a:rPr lang="en-GB" sz="4400" dirty="0" smtClean="0"/>
              <a:t>Ordinary space used for an extraordinary purpose</a:t>
            </a:r>
          </a:p>
          <a:p>
            <a:r>
              <a:rPr lang="en-GB" sz="4400" dirty="0" smtClean="0"/>
              <a:t>Seating arrangements</a:t>
            </a:r>
          </a:p>
          <a:p>
            <a:r>
              <a:rPr lang="en-GB" sz="4400" dirty="0" smtClean="0"/>
              <a:t>Focal point(s)</a:t>
            </a:r>
          </a:p>
          <a:p>
            <a:r>
              <a:rPr lang="en-GB" sz="4400" dirty="0" smtClean="0"/>
              <a:t>Familiarity with space</a:t>
            </a:r>
          </a:p>
          <a:p>
            <a:endParaRPr lang="en-GB" dirty="0"/>
          </a:p>
        </p:txBody>
      </p:sp>
    </p:spTree>
    <p:extLst>
      <p:ext uri="{BB962C8B-B14F-4D97-AF65-F5344CB8AC3E}">
        <p14:creationId xmlns:p14="http://schemas.microsoft.com/office/powerpoint/2010/main" xmlns="" val="4272565584"/>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Engage the senses</a:t>
            </a:r>
            <a:endParaRPr lang="en-GB" dirty="0"/>
          </a:p>
        </p:txBody>
      </p:sp>
      <p:sp>
        <p:nvSpPr>
          <p:cNvPr id="3" name="Content Placeholder 2"/>
          <p:cNvSpPr>
            <a:spLocks noGrp="1"/>
          </p:cNvSpPr>
          <p:nvPr>
            <p:ph idx="1"/>
          </p:nvPr>
        </p:nvSpPr>
        <p:spPr>
          <a:xfrm>
            <a:off x="457200" y="1600200"/>
            <a:ext cx="8229600" cy="4781128"/>
          </a:xfrm>
        </p:spPr>
        <p:txBody>
          <a:bodyPr>
            <a:normAutofit lnSpcReduction="10000"/>
          </a:bodyPr>
          <a:lstStyle/>
          <a:p>
            <a:r>
              <a:rPr lang="en-GB" sz="4400" dirty="0" smtClean="0"/>
              <a:t>Sight</a:t>
            </a:r>
          </a:p>
          <a:p>
            <a:r>
              <a:rPr lang="en-GB" sz="4400" dirty="0" smtClean="0"/>
              <a:t>Sound</a:t>
            </a:r>
          </a:p>
          <a:p>
            <a:r>
              <a:rPr lang="en-GB" sz="4400" dirty="0" smtClean="0"/>
              <a:t>Touch</a:t>
            </a:r>
          </a:p>
          <a:p>
            <a:r>
              <a:rPr lang="en-GB" sz="4400" dirty="0" smtClean="0"/>
              <a:t>Taste</a:t>
            </a:r>
          </a:p>
          <a:p>
            <a:r>
              <a:rPr lang="en-GB" sz="4400" dirty="0" smtClean="0"/>
              <a:t>Smell</a:t>
            </a:r>
          </a:p>
          <a:p>
            <a:r>
              <a:rPr lang="en-GB" sz="4400" dirty="0" smtClean="0"/>
              <a:t>Awe and Wonder</a:t>
            </a:r>
            <a:endParaRPr lang="en-GB" sz="4400" dirty="0"/>
          </a:p>
        </p:txBody>
      </p:sp>
    </p:spTree>
    <p:extLst>
      <p:ext uri="{BB962C8B-B14F-4D97-AF65-F5344CB8AC3E}">
        <p14:creationId xmlns:p14="http://schemas.microsoft.com/office/powerpoint/2010/main" xmlns="" val="12334439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Purposeful movement</a:t>
            </a:r>
            <a:endParaRPr lang="en-GB" dirty="0"/>
          </a:p>
        </p:txBody>
      </p:sp>
      <p:sp>
        <p:nvSpPr>
          <p:cNvPr id="3" name="Content Placeholder 2"/>
          <p:cNvSpPr>
            <a:spLocks noGrp="1"/>
          </p:cNvSpPr>
          <p:nvPr>
            <p:ph idx="1"/>
          </p:nvPr>
        </p:nvSpPr>
        <p:spPr/>
        <p:txBody>
          <a:bodyPr>
            <a:normAutofit/>
          </a:bodyPr>
          <a:lstStyle/>
          <a:p>
            <a:r>
              <a:rPr lang="en-GB" sz="4400" dirty="0" smtClean="0"/>
              <a:t>Posture</a:t>
            </a:r>
          </a:p>
          <a:p>
            <a:r>
              <a:rPr lang="en-GB" sz="4400" dirty="0" smtClean="0"/>
              <a:t>Gesture</a:t>
            </a:r>
          </a:p>
          <a:p>
            <a:r>
              <a:rPr lang="en-GB" sz="4400" dirty="0" smtClean="0"/>
              <a:t>Processing</a:t>
            </a:r>
          </a:p>
          <a:p>
            <a:r>
              <a:rPr lang="en-GB" sz="4400" dirty="0" smtClean="0"/>
              <a:t>Kinaesthetic prayer</a:t>
            </a:r>
            <a:endParaRPr lang="en-GB" sz="4400" dirty="0"/>
          </a:p>
        </p:txBody>
      </p:sp>
    </p:spTree>
    <p:extLst>
      <p:ext uri="{BB962C8B-B14F-4D97-AF65-F5344CB8AC3E}">
        <p14:creationId xmlns:p14="http://schemas.microsoft.com/office/powerpoint/2010/main" xmlns="" val="2629095632"/>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Sound of Music</a:t>
            </a:r>
            <a:endParaRPr lang="en-GB" dirty="0"/>
          </a:p>
        </p:txBody>
      </p:sp>
      <p:sp>
        <p:nvSpPr>
          <p:cNvPr id="3" name="Content Placeholder 2"/>
          <p:cNvSpPr>
            <a:spLocks noGrp="1"/>
          </p:cNvSpPr>
          <p:nvPr>
            <p:ph idx="1"/>
          </p:nvPr>
        </p:nvSpPr>
        <p:spPr>
          <a:xfrm>
            <a:off x="457200" y="1600200"/>
            <a:ext cx="8579296" cy="4525963"/>
          </a:xfrm>
        </p:spPr>
        <p:txBody>
          <a:bodyPr>
            <a:normAutofit fontScale="85000" lnSpcReduction="10000"/>
          </a:bodyPr>
          <a:lstStyle/>
          <a:p>
            <a:r>
              <a:rPr lang="en-GB" sz="4400" dirty="0" smtClean="0"/>
              <a:t>Creating atmosphere/expectation</a:t>
            </a:r>
          </a:p>
          <a:p>
            <a:r>
              <a:rPr lang="en-GB" sz="4400" dirty="0" smtClean="0"/>
              <a:t>Music and prayer</a:t>
            </a:r>
          </a:p>
          <a:p>
            <a:r>
              <a:rPr lang="en-GB" sz="4400" dirty="0" smtClean="0"/>
              <a:t>Musical responses</a:t>
            </a:r>
          </a:p>
          <a:p>
            <a:r>
              <a:rPr lang="en-GB" sz="4400" dirty="0" smtClean="0"/>
              <a:t>Aiding reflection</a:t>
            </a:r>
          </a:p>
          <a:p>
            <a:r>
              <a:rPr lang="en-GB" sz="4400" dirty="0" smtClean="0"/>
              <a:t>Links between school and church</a:t>
            </a:r>
          </a:p>
          <a:p>
            <a:r>
              <a:rPr lang="en-GB" sz="4400" dirty="0" smtClean="0"/>
              <a:t>Familiar, new, heritage</a:t>
            </a:r>
          </a:p>
          <a:p>
            <a:r>
              <a:rPr lang="en-GB" sz="4400" dirty="0" smtClean="0"/>
              <a:t>Making music</a:t>
            </a:r>
          </a:p>
          <a:p>
            <a:endParaRPr lang="en-GB" dirty="0"/>
          </a:p>
        </p:txBody>
      </p:sp>
    </p:spTree>
    <p:extLst>
      <p:ext uri="{BB962C8B-B14F-4D97-AF65-F5344CB8AC3E}">
        <p14:creationId xmlns:p14="http://schemas.microsoft.com/office/powerpoint/2010/main" xmlns="" val="114560195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Sound of Silence</a:t>
            </a:r>
            <a:endParaRPr lang="en-GB" dirty="0"/>
          </a:p>
        </p:txBody>
      </p:sp>
      <p:sp>
        <p:nvSpPr>
          <p:cNvPr id="3" name="Content Placeholder 2"/>
          <p:cNvSpPr>
            <a:spLocks noGrp="1"/>
          </p:cNvSpPr>
          <p:nvPr>
            <p:ph idx="1"/>
          </p:nvPr>
        </p:nvSpPr>
        <p:spPr/>
        <p:txBody>
          <a:bodyPr>
            <a:normAutofit/>
          </a:bodyPr>
          <a:lstStyle/>
          <a:p>
            <a:r>
              <a:rPr lang="en-GB" sz="4400" dirty="0" smtClean="0"/>
              <a:t>Not an absence of sound</a:t>
            </a:r>
          </a:p>
          <a:p>
            <a:r>
              <a:rPr lang="en-GB" sz="4400" dirty="0" smtClean="0"/>
              <a:t>Intentional</a:t>
            </a:r>
          </a:p>
          <a:p>
            <a:r>
              <a:rPr lang="en-GB" sz="4400" dirty="0" smtClean="0"/>
              <a:t>Visual and verbal focus</a:t>
            </a:r>
          </a:p>
          <a:p>
            <a:r>
              <a:rPr lang="en-GB" sz="4400" dirty="0" smtClean="0"/>
              <a:t>Space for reflection</a:t>
            </a:r>
          </a:p>
          <a:p>
            <a:r>
              <a:rPr lang="en-GB" sz="4400" dirty="0" smtClean="0"/>
              <a:t>Use of lighting</a:t>
            </a:r>
            <a:endParaRPr lang="en-GB" sz="4400" dirty="0"/>
          </a:p>
        </p:txBody>
      </p:sp>
    </p:spTree>
    <p:extLst>
      <p:ext uri="{BB962C8B-B14F-4D97-AF65-F5344CB8AC3E}">
        <p14:creationId xmlns:p14="http://schemas.microsoft.com/office/powerpoint/2010/main" xmlns="" val="330448153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Sunday best?</a:t>
            </a:r>
            <a:endParaRPr lang="en-GB" dirty="0"/>
          </a:p>
        </p:txBody>
      </p:sp>
      <p:sp>
        <p:nvSpPr>
          <p:cNvPr id="3" name="Content Placeholder 2"/>
          <p:cNvSpPr>
            <a:spLocks noGrp="1"/>
          </p:cNvSpPr>
          <p:nvPr>
            <p:ph idx="1"/>
          </p:nvPr>
        </p:nvSpPr>
        <p:spPr>
          <a:xfrm>
            <a:off x="395536" y="1984929"/>
            <a:ext cx="8229600" cy="3777283"/>
          </a:xfrm>
        </p:spPr>
        <p:txBody>
          <a:bodyPr/>
          <a:lstStyle/>
          <a:p>
            <a:endParaRPr lang="en-GB" dirty="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1403648" y="1988840"/>
            <a:ext cx="6302922" cy="44394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4282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6"/>
                                        </p:tgtEl>
                                      </p:cBhvr>
                                    </p:animEffect>
                                    <p:set>
                                      <p:cBhvr>
                                        <p:cTn id="7" dur="1" fill="hold">
                                          <p:stCondLst>
                                            <p:cond delay="1999"/>
                                          </p:stCondLst>
                                        </p:cTn>
                                        <p:tgtEl>
                                          <p:spTgt spid="1026"/>
                                        </p:tgtEl>
                                        <p:attrNameLst>
                                          <p:attrName>style.visibility</p:attrName>
                                        </p:attrNameLst>
                                      </p:cBhvr>
                                      <p:to>
                                        <p:strVal val="hidden"/>
                                      </p:to>
                                    </p:set>
                                  </p:childTnLst>
                                </p:cTn>
                              </p:par>
                              <p:par>
                                <p:cTn id="8" presetID="10" presetClass="entr" presetSubtype="0" fill="hold" grpId="0" nodeType="withEffect" nodePh="1">
                                  <p:stCondLst>
                                    <p:cond delay="0"/>
                                  </p:stCondLst>
                                  <p:endCondLst>
                                    <p:cond evt="begin" delay="0">
                                      <p:tn val="8"/>
                                    </p:cond>
                                  </p:end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More than Amen</a:t>
            </a:r>
            <a:endParaRPr lang="en-GB" dirty="0"/>
          </a:p>
        </p:txBody>
      </p:sp>
      <p:sp>
        <p:nvSpPr>
          <p:cNvPr id="3" name="Content Placeholder 2"/>
          <p:cNvSpPr>
            <a:spLocks noGrp="1"/>
          </p:cNvSpPr>
          <p:nvPr>
            <p:ph idx="1"/>
          </p:nvPr>
        </p:nvSpPr>
        <p:spPr>
          <a:xfrm>
            <a:off x="304800" y="1554162"/>
            <a:ext cx="8686800" cy="5187206"/>
          </a:xfrm>
        </p:spPr>
        <p:txBody>
          <a:bodyPr>
            <a:normAutofit/>
          </a:bodyPr>
          <a:lstStyle/>
          <a:p>
            <a:r>
              <a:rPr lang="en-GB" dirty="0" smtClean="0"/>
              <a:t>Composers of liturgical material</a:t>
            </a:r>
          </a:p>
          <a:p>
            <a:r>
              <a:rPr lang="en-GB" dirty="0" smtClean="0"/>
              <a:t>Musicians</a:t>
            </a:r>
          </a:p>
          <a:p>
            <a:r>
              <a:rPr lang="en-GB" dirty="0" smtClean="0"/>
              <a:t>Cantors</a:t>
            </a:r>
          </a:p>
          <a:p>
            <a:r>
              <a:rPr lang="en-GB" dirty="0" smtClean="0"/>
              <a:t>Readers</a:t>
            </a:r>
          </a:p>
          <a:p>
            <a:r>
              <a:rPr lang="en-GB" dirty="0" smtClean="0"/>
              <a:t>Intercessors</a:t>
            </a:r>
          </a:p>
          <a:p>
            <a:r>
              <a:rPr lang="en-GB" dirty="0" smtClean="0"/>
              <a:t>Acolytes</a:t>
            </a:r>
          </a:p>
          <a:p>
            <a:r>
              <a:rPr lang="en-GB" dirty="0" smtClean="0"/>
              <a:t>Sacristan</a:t>
            </a:r>
          </a:p>
          <a:p>
            <a:r>
              <a:rPr lang="en-GB" dirty="0" smtClean="0"/>
              <a:t>Presenting drama</a:t>
            </a:r>
          </a:p>
          <a:p>
            <a:r>
              <a:rPr lang="en-GB" dirty="0" smtClean="0"/>
              <a:t>Welcomers</a:t>
            </a:r>
          </a:p>
          <a:p>
            <a:r>
              <a:rPr lang="en-GB" dirty="0" smtClean="0"/>
              <a:t>Worship planners</a:t>
            </a:r>
          </a:p>
          <a:p>
            <a:r>
              <a:rPr lang="en-GB" dirty="0" smtClean="0"/>
              <a:t>Technicians</a:t>
            </a:r>
            <a:endParaRPr lang="en-GB" dirty="0"/>
          </a:p>
        </p:txBody>
      </p:sp>
    </p:spTree>
    <p:extLst>
      <p:ext uri="{BB962C8B-B14F-4D97-AF65-F5344CB8AC3E}">
        <p14:creationId xmlns:p14="http://schemas.microsoft.com/office/powerpoint/2010/main" xmlns="" val="41586179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Dressing for the season</a:t>
            </a:r>
            <a:endParaRPr lang="en-GB" dirty="0"/>
          </a:p>
        </p:txBody>
      </p:sp>
      <p:sp>
        <p:nvSpPr>
          <p:cNvPr id="3" name="Content Placeholder 2"/>
          <p:cNvSpPr>
            <a:spLocks noGrp="1"/>
          </p:cNvSpPr>
          <p:nvPr>
            <p:ph idx="1"/>
          </p:nvPr>
        </p:nvSpPr>
        <p:spPr/>
        <p:txBody>
          <a:bodyPr>
            <a:normAutofit/>
          </a:bodyPr>
          <a:lstStyle/>
          <a:p>
            <a:r>
              <a:rPr lang="en-GB" sz="4400" dirty="0" smtClean="0"/>
              <a:t>Advent/Lent</a:t>
            </a:r>
          </a:p>
          <a:p>
            <a:r>
              <a:rPr lang="en-GB" sz="4400" dirty="0" smtClean="0"/>
              <a:t>Christmas/Easter</a:t>
            </a:r>
          </a:p>
          <a:p>
            <a:r>
              <a:rPr lang="en-GB" sz="4400" dirty="0" smtClean="0"/>
              <a:t>Saints’ Days/Patronals</a:t>
            </a:r>
          </a:p>
          <a:p>
            <a:r>
              <a:rPr lang="en-GB" sz="4400" dirty="0" smtClean="0"/>
              <a:t>Use of focal table/display</a:t>
            </a:r>
          </a:p>
          <a:p>
            <a:endParaRPr lang="en-GB" dirty="0"/>
          </a:p>
        </p:txBody>
      </p:sp>
    </p:spTree>
    <p:extLst>
      <p:ext uri="{BB962C8B-B14F-4D97-AF65-F5344CB8AC3E}">
        <p14:creationId xmlns:p14="http://schemas.microsoft.com/office/powerpoint/2010/main" xmlns="" val="97752489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Spring-cleaning</a:t>
            </a:r>
            <a:endParaRPr lang="en-GB" dirty="0"/>
          </a:p>
        </p:txBody>
      </p:sp>
      <p:sp>
        <p:nvSpPr>
          <p:cNvPr id="3" name="Content Placeholder 2"/>
          <p:cNvSpPr>
            <a:spLocks noGrp="1"/>
          </p:cNvSpPr>
          <p:nvPr>
            <p:ph idx="1"/>
          </p:nvPr>
        </p:nvSpPr>
        <p:spPr>
          <a:xfrm>
            <a:off x="304800" y="1554162"/>
            <a:ext cx="8686800" cy="4971182"/>
          </a:xfrm>
        </p:spPr>
        <p:txBody>
          <a:bodyPr>
            <a:normAutofit/>
          </a:bodyPr>
          <a:lstStyle/>
          <a:p>
            <a:r>
              <a:rPr lang="en-GB" sz="3200" dirty="0" smtClean="0"/>
              <a:t>Clarity not clutter</a:t>
            </a:r>
          </a:p>
          <a:p>
            <a:r>
              <a:rPr lang="en-GB" sz="3200" dirty="0" smtClean="0"/>
              <a:t>Simplicity not simplistic</a:t>
            </a:r>
          </a:p>
          <a:p>
            <a:r>
              <a:rPr lang="en-GB" sz="3200" dirty="0" smtClean="0"/>
              <a:t>Engaging not entertainment</a:t>
            </a:r>
          </a:p>
          <a:p>
            <a:r>
              <a:rPr lang="en-GB" sz="3200" dirty="0" smtClean="0"/>
              <a:t>Thought through not thrown together</a:t>
            </a:r>
          </a:p>
          <a:p>
            <a:r>
              <a:rPr lang="en-GB" sz="3200" dirty="0" smtClean="0"/>
              <a:t>Inclusive not imposed</a:t>
            </a:r>
          </a:p>
          <a:p>
            <a:r>
              <a:rPr lang="en-GB" sz="3200" dirty="0" smtClean="0"/>
              <a:t>Neither dense nor diluted</a:t>
            </a:r>
          </a:p>
          <a:p>
            <a:r>
              <a:rPr lang="en-GB" sz="3200" dirty="0" smtClean="0"/>
              <a:t>Culture and community</a:t>
            </a:r>
          </a:p>
          <a:p>
            <a:r>
              <a:rPr lang="en-GB" sz="3200" dirty="0" smtClean="0"/>
              <a:t>Sense of celebration</a:t>
            </a:r>
          </a:p>
          <a:p>
            <a:endParaRPr lang="en-GB" dirty="0"/>
          </a:p>
        </p:txBody>
      </p:sp>
    </p:spTree>
    <p:extLst>
      <p:ext uri="{BB962C8B-B14F-4D97-AF65-F5344CB8AC3E}">
        <p14:creationId xmlns:p14="http://schemas.microsoft.com/office/powerpoint/2010/main" xmlns="" val="271384799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Fit for purpose…..</a:t>
            </a:r>
            <a:endParaRPr lang="en-GB" dirty="0"/>
          </a:p>
        </p:txBody>
      </p:sp>
      <p:sp>
        <p:nvSpPr>
          <p:cNvPr id="3" name="Content Placeholder 2"/>
          <p:cNvSpPr>
            <a:spLocks noGrp="1"/>
          </p:cNvSpPr>
          <p:nvPr>
            <p:ph idx="1"/>
          </p:nvPr>
        </p:nvSpPr>
        <p:spPr/>
        <p:txBody>
          <a:bodyPr>
            <a:normAutofit/>
          </a:bodyPr>
          <a:lstStyle/>
          <a:p>
            <a:r>
              <a:rPr lang="en-GB" sz="2800" b="1" dirty="0" smtClean="0"/>
              <a:t>Focus</a:t>
            </a:r>
            <a:r>
              <a:rPr lang="en-GB" sz="2800" dirty="0" smtClean="0"/>
              <a:t> - God</a:t>
            </a:r>
            <a:endParaRPr lang="en-GB" sz="2800" b="1" dirty="0" smtClean="0"/>
          </a:p>
          <a:p>
            <a:r>
              <a:rPr lang="en-GB" sz="2800" b="1" dirty="0" smtClean="0"/>
              <a:t>Frequency</a:t>
            </a:r>
            <a:r>
              <a:rPr lang="en-GB" sz="2800" dirty="0" smtClean="0"/>
              <a:t> – weekly? Termly? Seasonal?</a:t>
            </a:r>
          </a:p>
          <a:p>
            <a:r>
              <a:rPr lang="en-GB" sz="2800" b="1" dirty="0" smtClean="0"/>
              <a:t>Themes</a:t>
            </a:r>
            <a:r>
              <a:rPr lang="en-GB" sz="2800" dirty="0" smtClean="0"/>
              <a:t> – Lectionary? Church-driven? School-driven?</a:t>
            </a:r>
          </a:p>
          <a:p>
            <a:r>
              <a:rPr lang="en-GB" sz="2800" b="1" dirty="0" smtClean="0"/>
              <a:t>Receiving</a:t>
            </a:r>
            <a:r>
              <a:rPr lang="en-GB" sz="2800" dirty="0" smtClean="0"/>
              <a:t> – Communion? Blessing?</a:t>
            </a:r>
          </a:p>
          <a:p>
            <a:r>
              <a:rPr lang="en-GB" sz="2800" b="1" dirty="0" smtClean="0"/>
              <a:t>Participation</a:t>
            </a:r>
            <a:r>
              <a:rPr lang="en-GB" sz="2800" dirty="0" smtClean="0"/>
              <a:t> – For? Among? By? With?</a:t>
            </a:r>
          </a:p>
          <a:p>
            <a:r>
              <a:rPr lang="en-GB" sz="2800" b="1" dirty="0" smtClean="0"/>
              <a:t>Process not Product </a:t>
            </a:r>
            <a:r>
              <a:rPr lang="en-GB" sz="2800" dirty="0" smtClean="0"/>
              <a:t>– Before, during, after</a:t>
            </a:r>
          </a:p>
          <a:p>
            <a:r>
              <a:rPr lang="en-GB" sz="2800" b="1" dirty="0" smtClean="0"/>
              <a:t>Patterns of worship </a:t>
            </a:r>
            <a:r>
              <a:rPr lang="en-GB" sz="2800" dirty="0" smtClean="0"/>
              <a:t>– Bridges, Models, Transferable</a:t>
            </a:r>
            <a:endParaRPr lang="en-GB" sz="2800" dirty="0"/>
          </a:p>
        </p:txBody>
      </p:sp>
    </p:spTree>
    <p:extLst>
      <p:ext uri="{BB962C8B-B14F-4D97-AF65-F5344CB8AC3E}">
        <p14:creationId xmlns:p14="http://schemas.microsoft.com/office/powerpoint/2010/main" xmlns="" val="88250179"/>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One more thing……</a:t>
            </a:r>
            <a:endParaRPr lang="en-GB" dirty="0"/>
          </a:p>
        </p:txBody>
      </p:sp>
      <p:sp>
        <p:nvSpPr>
          <p:cNvPr id="3" name="Content Placeholder 2"/>
          <p:cNvSpPr>
            <a:spLocks noGrp="1"/>
          </p:cNvSpPr>
          <p:nvPr>
            <p:ph idx="1"/>
          </p:nvPr>
        </p:nvSpPr>
        <p:spPr/>
        <p:txBody>
          <a:bodyPr>
            <a:normAutofit/>
          </a:bodyPr>
          <a:lstStyle/>
          <a:p>
            <a:pPr marL="0" indent="0" algn="ctr">
              <a:buNone/>
            </a:pPr>
            <a:r>
              <a:rPr lang="en-GB" sz="6000" dirty="0" smtClean="0"/>
              <a:t>If it’s dependant on the presence of children</a:t>
            </a:r>
          </a:p>
          <a:p>
            <a:pPr marL="0" indent="0" algn="ctr">
              <a:buNone/>
            </a:pPr>
            <a:r>
              <a:rPr lang="en-GB" sz="6000" b="1" dirty="0" smtClean="0"/>
              <a:t>it isn’t all age worship</a:t>
            </a:r>
            <a:endParaRPr lang="en-GB" sz="6000" b="1" dirty="0"/>
          </a:p>
        </p:txBody>
      </p:sp>
    </p:spTree>
    <p:extLst>
      <p:ext uri="{BB962C8B-B14F-4D97-AF65-F5344CB8AC3E}">
        <p14:creationId xmlns:p14="http://schemas.microsoft.com/office/powerpoint/2010/main" xmlns="" val="3553203233"/>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Worship ‘outlets’</a:t>
            </a:r>
            <a:endParaRPr lang="en-GB" dirty="0"/>
          </a:p>
        </p:txBody>
      </p:sp>
      <p:sp>
        <p:nvSpPr>
          <p:cNvPr id="3" name="Content Placeholder 2"/>
          <p:cNvSpPr>
            <a:spLocks noGrp="1"/>
          </p:cNvSpPr>
          <p:nvPr>
            <p:ph idx="1"/>
          </p:nvPr>
        </p:nvSpPr>
        <p:spPr>
          <a:xfrm>
            <a:off x="304800" y="6267724"/>
            <a:ext cx="8686800" cy="473643"/>
          </a:xfrm>
        </p:spPr>
        <p:txBody>
          <a:bodyPr>
            <a:normAutofit/>
          </a:bodyPr>
          <a:lstStyle/>
          <a:p>
            <a:pPr marL="0" indent="0">
              <a:buNone/>
            </a:pPr>
            <a:r>
              <a:rPr lang="en-GB" dirty="0" smtClean="0">
                <a:latin typeface="+mn-lt"/>
              </a:rPr>
              <a:t>www.going4growth.org.uk</a:t>
            </a:r>
            <a:endParaRPr lang="en-GB" dirty="0">
              <a:latin typeface="+mn-lt"/>
            </a:endParaRPr>
          </a:p>
        </p:txBody>
      </p:sp>
      <p:pic>
        <p:nvPicPr>
          <p:cNvPr id="6146"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7625" t="14287" r="18790" b="2173"/>
          <a:stretch/>
        </p:blipFill>
        <p:spPr bwMode="auto">
          <a:xfrm>
            <a:off x="1115616" y="1598244"/>
            <a:ext cx="6655052" cy="47110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6818667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Worship ‘outlets’</a:t>
            </a:r>
            <a:endParaRPr lang="en-GB" dirty="0"/>
          </a:p>
        </p:txBody>
      </p:sp>
      <p:sp>
        <p:nvSpPr>
          <p:cNvPr id="3" name="Content Placeholder 2"/>
          <p:cNvSpPr>
            <a:spLocks noGrp="1"/>
          </p:cNvSpPr>
          <p:nvPr>
            <p:ph idx="1"/>
          </p:nvPr>
        </p:nvSpPr>
        <p:spPr/>
        <p:txBody>
          <a:bodyPr>
            <a:normAutofit/>
          </a:bodyPr>
          <a:lstStyle/>
          <a:p>
            <a:endParaRPr lang="en-GB" dirty="0" smtClean="0"/>
          </a:p>
          <a:p>
            <a:endParaRPr lang="en-GB" dirty="0"/>
          </a:p>
          <a:p>
            <a:endParaRPr lang="en-GB" dirty="0" smtClean="0"/>
          </a:p>
          <a:p>
            <a:endParaRPr lang="en-GB" dirty="0"/>
          </a:p>
          <a:p>
            <a:endParaRPr lang="en-GB" dirty="0" smtClean="0"/>
          </a:p>
          <a:p>
            <a:endParaRPr lang="en-GB" dirty="0"/>
          </a:p>
          <a:p>
            <a:endParaRPr lang="en-GB" dirty="0" smtClean="0"/>
          </a:p>
          <a:p>
            <a:pPr marL="0" indent="0">
              <a:buNone/>
            </a:pPr>
            <a:endParaRPr lang="en-GB" sz="2800" dirty="0" smtClean="0">
              <a:hlinkClick r:id="rId2"/>
            </a:endParaRPr>
          </a:p>
          <a:p>
            <a:pPr marL="0" indent="0">
              <a:buNone/>
            </a:pPr>
            <a:r>
              <a:rPr lang="en-GB" sz="2800" dirty="0" smtClean="0">
                <a:hlinkClick r:id="rId2"/>
              </a:rPr>
              <a:t>www.worshipingwithchildren.blogspot.co.uk</a:t>
            </a:r>
            <a:endParaRPr lang="en-GB" sz="2800" dirty="0" smtClean="0"/>
          </a:p>
          <a:p>
            <a:pPr marL="0" indent="0">
              <a:buNone/>
            </a:pPr>
            <a:endParaRPr lang="en-GB" sz="2800" dirty="0"/>
          </a:p>
        </p:txBody>
      </p:sp>
      <p:pic>
        <p:nvPicPr>
          <p:cNvPr id="5122" name="Picture 2"/>
          <p:cNvPicPr>
            <a:picLocks noChangeAspect="1" noChangeArrowheads="1"/>
          </p:cNvPicPr>
          <p:nvPr/>
        </p:nvPicPr>
        <p:blipFill rotWithShape="1">
          <a:blip r:embed="rId3" cstate="print">
            <a:extLst>
              <a:ext uri="{28A0092B-C50C-407E-A947-70E740481C1C}">
                <a14:useLocalDpi xmlns:a14="http://schemas.microsoft.com/office/drawing/2010/main" xmlns="" val="0"/>
              </a:ext>
            </a:extLst>
          </a:blip>
          <a:srcRect l="5913" t="16769" r="14996" b="12837"/>
          <a:stretch/>
        </p:blipFill>
        <p:spPr bwMode="auto">
          <a:xfrm>
            <a:off x="-1" y="1772816"/>
            <a:ext cx="9143999" cy="438499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4" name="TextBox 3"/>
          <p:cNvSpPr txBox="1"/>
          <p:nvPr/>
        </p:nvSpPr>
        <p:spPr>
          <a:xfrm>
            <a:off x="611560" y="6157809"/>
            <a:ext cx="7992888" cy="461665"/>
          </a:xfrm>
          <a:prstGeom prst="rect">
            <a:avLst/>
          </a:prstGeom>
          <a:noFill/>
        </p:spPr>
        <p:txBody>
          <a:bodyPr wrap="square" rtlCol="0">
            <a:spAutoFit/>
          </a:bodyPr>
          <a:lstStyle/>
          <a:p>
            <a:r>
              <a:rPr lang="en-GB" sz="2400" dirty="0"/>
              <a:t>http://worshipingwithchildren.blogspot.co.uk</a:t>
            </a:r>
            <a:r>
              <a:rPr lang="en-GB" dirty="0"/>
              <a:t>/</a:t>
            </a:r>
          </a:p>
        </p:txBody>
      </p:sp>
    </p:spTree>
    <p:extLst>
      <p:ext uri="{BB962C8B-B14F-4D97-AF65-F5344CB8AC3E}">
        <p14:creationId xmlns:p14="http://schemas.microsoft.com/office/powerpoint/2010/main" xmlns="" val="3993671120"/>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Worship ‘outlets’</a:t>
            </a:r>
            <a:endParaRPr lang="en-GB" dirty="0"/>
          </a:p>
        </p:txBody>
      </p:sp>
      <p:sp>
        <p:nvSpPr>
          <p:cNvPr id="3" name="Content Placeholder 2"/>
          <p:cNvSpPr>
            <a:spLocks noGrp="1"/>
          </p:cNvSpPr>
          <p:nvPr>
            <p:ph idx="1"/>
          </p:nvPr>
        </p:nvSpPr>
        <p:spPr>
          <a:xfrm>
            <a:off x="323528" y="6093442"/>
            <a:ext cx="8668072" cy="575917"/>
          </a:xfrm>
        </p:spPr>
        <p:txBody>
          <a:bodyPr>
            <a:normAutofit/>
          </a:bodyPr>
          <a:lstStyle/>
          <a:p>
            <a:pPr marL="0" indent="0">
              <a:buNone/>
            </a:pPr>
            <a:r>
              <a:rPr lang="en-GB" dirty="0" smtClean="0">
                <a:latin typeface="+mn-lt"/>
              </a:rPr>
              <a:t>www.worshipworkshop.org.uk</a:t>
            </a:r>
          </a:p>
          <a:p>
            <a:pPr marL="0" indent="0">
              <a:buNone/>
            </a:pPr>
            <a:endParaRPr lang="en-GB" dirty="0"/>
          </a:p>
        </p:txBody>
      </p:sp>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25434" t="11801" r="27156" b="14286"/>
          <a:stretch/>
        </p:blipFill>
        <p:spPr bwMode="auto">
          <a:xfrm>
            <a:off x="1763688" y="1621002"/>
            <a:ext cx="5409885" cy="454430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77702245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Worship ‘outlets’</a:t>
            </a:r>
            <a:endParaRPr lang="en-GB" dirty="0"/>
          </a:p>
        </p:txBody>
      </p:sp>
      <p:sp>
        <p:nvSpPr>
          <p:cNvPr id="3" name="Content Placeholder 2"/>
          <p:cNvSpPr>
            <a:spLocks noGrp="1"/>
          </p:cNvSpPr>
          <p:nvPr>
            <p:ph idx="1"/>
          </p:nvPr>
        </p:nvSpPr>
        <p:spPr>
          <a:xfrm>
            <a:off x="251520" y="6290798"/>
            <a:ext cx="8740080" cy="450569"/>
          </a:xfrm>
        </p:spPr>
        <p:txBody>
          <a:bodyPr>
            <a:normAutofit lnSpcReduction="10000"/>
          </a:bodyPr>
          <a:lstStyle/>
          <a:p>
            <a:pPr marL="0" indent="0">
              <a:buNone/>
            </a:pPr>
            <a:r>
              <a:rPr lang="en-GB" dirty="0" smtClean="0">
                <a:latin typeface="+mn-lt"/>
              </a:rPr>
              <a:t>www.barnabasinchurches.org.uk</a:t>
            </a:r>
            <a:endParaRPr lang="en-GB" dirty="0">
              <a:latin typeface="+mn-lt"/>
            </a:endParaRPr>
          </a:p>
        </p:txBody>
      </p:sp>
      <p:pic>
        <p:nvPicPr>
          <p:cNvPr id="8194" name="Picture 2"/>
          <p:cNvPicPr>
            <a:picLocks noChangeAspect="1" noChangeArrowheads="1"/>
          </p:cNvPicPr>
          <p:nvPr/>
        </p:nvPicPr>
        <p:blipFill rotWithShape="1">
          <a:blip r:embed="rId2" cstate="print">
            <a:extLst>
              <a:ext uri="{28A0092B-C50C-407E-A947-70E740481C1C}">
                <a14:useLocalDpi xmlns:a14="http://schemas.microsoft.com/office/drawing/2010/main" xmlns="" val="0"/>
              </a:ext>
            </a:extLst>
          </a:blip>
          <a:srcRect l="15060" t="11802" r="16113" b="3726"/>
          <a:stretch/>
        </p:blipFill>
        <p:spPr bwMode="auto">
          <a:xfrm>
            <a:off x="1043608" y="1628800"/>
            <a:ext cx="6990815" cy="462277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117545853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r>
              <a:rPr lang="en-GB" sz="8000" dirty="0" smtClean="0"/>
              <a:t>Texts do not a service make</a:t>
            </a:r>
          </a:p>
          <a:p>
            <a:pPr marL="0" indent="0" algn="ctr">
              <a:buNone/>
            </a:pPr>
            <a:r>
              <a:rPr lang="en-GB" i="1" dirty="0" smtClean="0"/>
              <a:t>The Revd. Dr Angela Tilsby</a:t>
            </a:r>
            <a:endParaRPr lang="en-GB" i="1" dirty="0"/>
          </a:p>
        </p:txBody>
      </p:sp>
    </p:spTree>
    <p:extLst>
      <p:ext uri="{BB962C8B-B14F-4D97-AF65-F5344CB8AC3E}">
        <p14:creationId xmlns:p14="http://schemas.microsoft.com/office/powerpoint/2010/main" xmlns="" val="3864806886"/>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best part of Mass</a:t>
            </a:r>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588945" y="1600200"/>
            <a:ext cx="3966110" cy="4525963"/>
          </a:xfrm>
        </p:spPr>
      </p:pic>
    </p:spTree>
    <p:extLst>
      <p:ext uri="{BB962C8B-B14F-4D97-AF65-F5344CB8AC3E}">
        <p14:creationId xmlns:p14="http://schemas.microsoft.com/office/powerpoint/2010/main" xmlns="" val="428716521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dirty="0"/>
          </a:p>
        </p:txBody>
      </p:sp>
      <p:pic>
        <p:nvPicPr>
          <p:cNvPr id="4" name="Picture 4" descr="brilliant church cartoon"/>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tretch>
            <a:fillRect/>
          </a:stretch>
        </p:blipFill>
        <p:spPr bwMode="auto">
          <a:xfrm>
            <a:off x="0" y="-129009"/>
            <a:ext cx="9144000" cy="710307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6538236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A wardrobe of possibilities</a:t>
            </a:r>
            <a:endParaRPr lang="en-GB" dirty="0"/>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023057" y="1543790"/>
            <a:ext cx="5314141" cy="5314141"/>
          </a:xfrm>
        </p:spPr>
      </p:pic>
      <p:sp>
        <p:nvSpPr>
          <p:cNvPr id="3" name="TextBox 2"/>
          <p:cNvSpPr txBox="1"/>
          <p:nvPr/>
        </p:nvSpPr>
        <p:spPr>
          <a:xfrm>
            <a:off x="274586" y="1628800"/>
            <a:ext cx="1728192" cy="646331"/>
          </a:xfrm>
          <a:prstGeom prst="rect">
            <a:avLst/>
          </a:prstGeom>
          <a:noFill/>
        </p:spPr>
        <p:txBody>
          <a:bodyPr wrap="square" rtlCol="0">
            <a:spAutoFit/>
          </a:bodyPr>
          <a:lstStyle/>
          <a:p>
            <a:pPr algn="ctr"/>
            <a:r>
              <a:rPr lang="en-GB" dirty="0" smtClean="0"/>
              <a:t>Common Worship</a:t>
            </a:r>
            <a:endParaRPr lang="en-GB" dirty="0"/>
          </a:p>
        </p:txBody>
      </p:sp>
      <p:sp>
        <p:nvSpPr>
          <p:cNvPr id="5" name="TextBox 4"/>
          <p:cNvSpPr txBox="1"/>
          <p:nvPr/>
        </p:nvSpPr>
        <p:spPr>
          <a:xfrm>
            <a:off x="331912" y="2815139"/>
            <a:ext cx="1728192" cy="646331"/>
          </a:xfrm>
          <a:prstGeom prst="rect">
            <a:avLst/>
          </a:prstGeom>
          <a:noFill/>
        </p:spPr>
        <p:txBody>
          <a:bodyPr wrap="square" rtlCol="0">
            <a:spAutoFit/>
          </a:bodyPr>
          <a:lstStyle/>
          <a:p>
            <a:pPr algn="ctr"/>
            <a:r>
              <a:rPr lang="en-GB" dirty="0" smtClean="0"/>
              <a:t>Stuff that might come in useful</a:t>
            </a:r>
            <a:endParaRPr lang="en-GB" dirty="0"/>
          </a:p>
        </p:txBody>
      </p:sp>
      <p:sp>
        <p:nvSpPr>
          <p:cNvPr id="6" name="TextBox 5"/>
          <p:cNvSpPr txBox="1"/>
          <p:nvPr/>
        </p:nvSpPr>
        <p:spPr>
          <a:xfrm>
            <a:off x="274586" y="3990238"/>
            <a:ext cx="1728192" cy="646331"/>
          </a:xfrm>
          <a:prstGeom prst="rect">
            <a:avLst/>
          </a:prstGeom>
          <a:noFill/>
        </p:spPr>
        <p:txBody>
          <a:bodyPr wrap="square" rtlCol="0">
            <a:spAutoFit/>
          </a:bodyPr>
          <a:lstStyle/>
          <a:p>
            <a:pPr algn="ctr"/>
            <a:r>
              <a:rPr lang="en-GB" dirty="0" smtClean="0"/>
              <a:t>Eucharistic prayers</a:t>
            </a:r>
            <a:endParaRPr lang="en-GB" dirty="0"/>
          </a:p>
        </p:txBody>
      </p:sp>
      <p:sp>
        <p:nvSpPr>
          <p:cNvPr id="7" name="TextBox 6"/>
          <p:cNvSpPr txBox="1"/>
          <p:nvPr/>
        </p:nvSpPr>
        <p:spPr>
          <a:xfrm>
            <a:off x="331912" y="5589240"/>
            <a:ext cx="1728192" cy="646331"/>
          </a:xfrm>
          <a:prstGeom prst="rect">
            <a:avLst/>
          </a:prstGeom>
          <a:noFill/>
        </p:spPr>
        <p:txBody>
          <a:bodyPr wrap="square" rtlCol="0">
            <a:spAutoFit/>
          </a:bodyPr>
          <a:lstStyle/>
          <a:p>
            <a:pPr algn="ctr"/>
            <a:r>
              <a:rPr lang="en-GB" dirty="0" smtClean="0"/>
              <a:t>Music of all kinds</a:t>
            </a:r>
            <a:endParaRPr lang="en-GB" dirty="0"/>
          </a:p>
        </p:txBody>
      </p:sp>
      <p:sp>
        <p:nvSpPr>
          <p:cNvPr id="8" name="TextBox 7"/>
          <p:cNvSpPr txBox="1"/>
          <p:nvPr/>
        </p:nvSpPr>
        <p:spPr>
          <a:xfrm>
            <a:off x="274586" y="5014120"/>
            <a:ext cx="1728192" cy="369332"/>
          </a:xfrm>
          <a:prstGeom prst="rect">
            <a:avLst/>
          </a:prstGeom>
          <a:noFill/>
        </p:spPr>
        <p:txBody>
          <a:bodyPr wrap="square" rtlCol="0">
            <a:spAutoFit/>
          </a:bodyPr>
          <a:lstStyle/>
          <a:p>
            <a:pPr algn="ctr"/>
            <a:r>
              <a:rPr lang="en-GB" dirty="0" smtClean="0"/>
              <a:t>Visual aids</a:t>
            </a:r>
            <a:endParaRPr lang="en-GB" dirty="0"/>
          </a:p>
        </p:txBody>
      </p:sp>
      <p:sp>
        <p:nvSpPr>
          <p:cNvPr id="9" name="TextBox 8"/>
          <p:cNvSpPr txBox="1"/>
          <p:nvPr/>
        </p:nvSpPr>
        <p:spPr>
          <a:xfrm>
            <a:off x="7308304" y="2954561"/>
            <a:ext cx="1728192" cy="369332"/>
          </a:xfrm>
          <a:prstGeom prst="rect">
            <a:avLst/>
          </a:prstGeom>
          <a:noFill/>
        </p:spPr>
        <p:txBody>
          <a:bodyPr wrap="square" rtlCol="0">
            <a:spAutoFit/>
          </a:bodyPr>
          <a:lstStyle/>
          <a:p>
            <a:pPr algn="ctr"/>
            <a:r>
              <a:rPr lang="en-GB" dirty="0" smtClean="0"/>
              <a:t>BCP</a:t>
            </a:r>
            <a:endParaRPr lang="en-GB" dirty="0"/>
          </a:p>
        </p:txBody>
      </p:sp>
      <p:sp>
        <p:nvSpPr>
          <p:cNvPr id="10" name="TextBox 9"/>
          <p:cNvSpPr txBox="1"/>
          <p:nvPr/>
        </p:nvSpPr>
        <p:spPr>
          <a:xfrm>
            <a:off x="7308304" y="1207783"/>
            <a:ext cx="1728192" cy="1200329"/>
          </a:xfrm>
          <a:prstGeom prst="rect">
            <a:avLst/>
          </a:prstGeom>
          <a:noFill/>
        </p:spPr>
        <p:txBody>
          <a:bodyPr wrap="square" rtlCol="0">
            <a:spAutoFit/>
          </a:bodyPr>
          <a:lstStyle/>
          <a:p>
            <a:pPr algn="ctr"/>
            <a:r>
              <a:rPr lang="en-GB" dirty="0" smtClean="0"/>
              <a:t>Things I remember from ordination training</a:t>
            </a:r>
            <a:endParaRPr lang="en-GB" dirty="0"/>
          </a:p>
        </p:txBody>
      </p:sp>
      <p:sp>
        <p:nvSpPr>
          <p:cNvPr id="11" name="TextBox 10"/>
          <p:cNvSpPr txBox="1"/>
          <p:nvPr/>
        </p:nvSpPr>
        <p:spPr>
          <a:xfrm>
            <a:off x="7308304" y="4698380"/>
            <a:ext cx="1728192" cy="646331"/>
          </a:xfrm>
          <a:prstGeom prst="rect">
            <a:avLst/>
          </a:prstGeom>
          <a:noFill/>
        </p:spPr>
        <p:txBody>
          <a:bodyPr wrap="square" rtlCol="0">
            <a:spAutoFit/>
          </a:bodyPr>
          <a:lstStyle/>
          <a:p>
            <a:pPr algn="ctr"/>
            <a:r>
              <a:rPr lang="en-GB" dirty="0" smtClean="0"/>
              <a:t>Feasts and Festivals</a:t>
            </a:r>
            <a:endParaRPr lang="en-GB" dirty="0"/>
          </a:p>
        </p:txBody>
      </p:sp>
      <p:sp>
        <p:nvSpPr>
          <p:cNvPr id="12" name="TextBox 11"/>
          <p:cNvSpPr txBox="1"/>
          <p:nvPr/>
        </p:nvSpPr>
        <p:spPr>
          <a:xfrm>
            <a:off x="7308304" y="5478616"/>
            <a:ext cx="1728192" cy="646331"/>
          </a:xfrm>
          <a:prstGeom prst="rect">
            <a:avLst/>
          </a:prstGeom>
          <a:noFill/>
        </p:spPr>
        <p:txBody>
          <a:bodyPr wrap="square" rtlCol="0">
            <a:spAutoFit/>
          </a:bodyPr>
          <a:lstStyle/>
          <a:p>
            <a:pPr algn="ctr"/>
            <a:r>
              <a:rPr lang="en-GB" dirty="0" smtClean="0"/>
              <a:t>Interactive prayers</a:t>
            </a:r>
            <a:endParaRPr lang="en-GB" dirty="0"/>
          </a:p>
        </p:txBody>
      </p:sp>
      <p:sp>
        <p:nvSpPr>
          <p:cNvPr id="13" name="TextBox 12"/>
          <p:cNvSpPr txBox="1"/>
          <p:nvPr/>
        </p:nvSpPr>
        <p:spPr>
          <a:xfrm>
            <a:off x="7452320" y="3528573"/>
            <a:ext cx="1440160" cy="923330"/>
          </a:xfrm>
          <a:prstGeom prst="rect">
            <a:avLst/>
          </a:prstGeom>
          <a:noFill/>
        </p:spPr>
        <p:txBody>
          <a:bodyPr wrap="square" rtlCol="0">
            <a:spAutoFit/>
          </a:bodyPr>
          <a:lstStyle/>
          <a:p>
            <a:pPr algn="ctr"/>
            <a:r>
              <a:rPr lang="en-GB" dirty="0" smtClean="0"/>
              <a:t>Good ideas I read on the Internet</a:t>
            </a:r>
            <a:endParaRPr lang="en-GB" dirty="0"/>
          </a:p>
        </p:txBody>
      </p:sp>
      <p:cxnSp>
        <p:nvCxnSpPr>
          <p:cNvPr id="17" name="Straight Arrow Connector 16"/>
          <p:cNvCxnSpPr/>
          <p:nvPr/>
        </p:nvCxnSpPr>
        <p:spPr>
          <a:xfrm>
            <a:off x="1763688" y="1951965"/>
            <a:ext cx="2520280" cy="1576608"/>
          </a:xfrm>
          <a:prstGeom prst="straightConnector1">
            <a:avLst/>
          </a:prstGeom>
          <a:ln w="25400" cmpd="sng">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flipH="1">
            <a:off x="4139952" y="1807947"/>
            <a:ext cx="3528392" cy="600165"/>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763688" y="2954561"/>
            <a:ext cx="1656184" cy="506909"/>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1763688" y="5344711"/>
            <a:ext cx="2520280" cy="567694"/>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1763688" y="5014120"/>
            <a:ext cx="1260140" cy="184666"/>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V="1">
            <a:off x="1763688" y="3990238"/>
            <a:ext cx="1512168" cy="158842"/>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flipH="1" flipV="1">
            <a:off x="6228184" y="2408112"/>
            <a:ext cx="1440160" cy="730192"/>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6228184" y="3990238"/>
            <a:ext cx="1440160" cy="0"/>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5148064" y="4149080"/>
            <a:ext cx="2520280" cy="872465"/>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p:cNvCxnSpPr/>
          <p:nvPr/>
        </p:nvCxnSpPr>
        <p:spPr>
          <a:xfrm flipH="1">
            <a:off x="5004048" y="5912405"/>
            <a:ext cx="2664296" cy="212542"/>
          </a:xfrm>
          <a:prstGeom prst="straightConnector1">
            <a:avLst/>
          </a:prstGeom>
          <a:ln w="25400">
            <a:solidFill>
              <a:srgbClr val="FFFF00"/>
            </a:solidFill>
            <a:tailEnd type="triangle"/>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2060104" y="2191409"/>
            <a:ext cx="5244717" cy="393353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76211975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fade">
                                      <p:cBhvr>
                                        <p:cTn id="7" dur="1000"/>
                                        <p:tgtEl>
                                          <p:spTgt spid="2050"/>
                                        </p:tgtEl>
                                      </p:cBhvr>
                                    </p:animEffect>
                                    <p:anim calcmode="lin" valueType="num">
                                      <p:cBhvr>
                                        <p:cTn id="8" dur="1000" fill="hold"/>
                                        <p:tgtEl>
                                          <p:spTgt spid="2050"/>
                                        </p:tgtEl>
                                        <p:attrNameLst>
                                          <p:attrName>ppt_x</p:attrName>
                                        </p:attrNameLst>
                                      </p:cBhvr>
                                      <p:tavLst>
                                        <p:tav tm="0">
                                          <p:val>
                                            <p:strVal val="#ppt_x"/>
                                          </p:val>
                                        </p:tav>
                                        <p:tav tm="100000">
                                          <p:val>
                                            <p:strVal val="#ppt_x"/>
                                          </p:val>
                                        </p:tav>
                                      </p:tavLst>
                                    </p:anim>
                                    <p:anim calcmode="lin" valueType="num">
                                      <p:cBhvr>
                                        <p:cTn id="9" dur="1000" fill="hold"/>
                                        <p:tgtEl>
                                          <p:spTgt spid="2050"/>
                                        </p:tgtEl>
                                        <p:attrNameLst>
                                          <p:attrName>ppt_y</p:attrName>
                                        </p:attrNameLst>
                                      </p:cBhvr>
                                      <p:tavLst>
                                        <p:tav tm="0">
                                          <p:val>
                                            <p:strVal val="#ppt_y+.1"/>
                                          </p:val>
                                        </p:tav>
                                        <p:tav tm="100000">
                                          <p:val>
                                            <p:strVal val="#ppt_y"/>
                                          </p:val>
                                        </p:tav>
                                      </p:tavLst>
                                    </p:anim>
                                  </p:childTnLst>
                                </p:cTn>
                              </p:par>
                              <p:par>
                                <p:cTn id="10" presetID="10" presetClass="exit" presetSubtype="0" fill="hold" nodeType="withEffect">
                                  <p:stCondLst>
                                    <p:cond delay="0"/>
                                  </p:stCondLst>
                                  <p:childTnLst>
                                    <p:animEffect transition="out" filter="fade">
                                      <p:cBhvr>
                                        <p:cTn id="11" dur="500"/>
                                        <p:tgtEl>
                                          <p:spTgt spid="21"/>
                                        </p:tgtEl>
                                      </p:cBhvr>
                                    </p:animEffect>
                                    <p:set>
                                      <p:cBhvr>
                                        <p:cTn id="12" dur="1" fill="hold">
                                          <p:stCondLst>
                                            <p:cond delay="499"/>
                                          </p:stCondLst>
                                        </p:cTn>
                                        <p:tgtEl>
                                          <p:spTgt spid="21"/>
                                        </p:tgtEl>
                                        <p:attrNameLst>
                                          <p:attrName>style.visibility</p:attrName>
                                        </p:attrNameLst>
                                      </p:cBhvr>
                                      <p:to>
                                        <p:strVal val="hidden"/>
                                      </p:to>
                                    </p:set>
                                  </p:childTnLst>
                                </p:cTn>
                              </p:par>
                              <p:par>
                                <p:cTn id="13" presetID="10" presetClass="exit" presetSubtype="0" fill="hold" nodeType="withEffect">
                                  <p:stCondLst>
                                    <p:cond delay="0"/>
                                  </p:stCondLst>
                                  <p:childTnLst>
                                    <p:animEffect transition="out" filter="fade">
                                      <p:cBhvr>
                                        <p:cTn id="14" dur="500"/>
                                        <p:tgtEl>
                                          <p:spTgt spid="36"/>
                                        </p:tgtEl>
                                      </p:cBhvr>
                                    </p:animEffect>
                                    <p:set>
                                      <p:cBhvr>
                                        <p:cTn id="15" dur="1" fill="hold">
                                          <p:stCondLst>
                                            <p:cond delay="499"/>
                                          </p:stCondLst>
                                        </p:cTn>
                                        <p:tgtEl>
                                          <p:spTgt spid="36"/>
                                        </p:tgtEl>
                                        <p:attrNameLst>
                                          <p:attrName>style.visibility</p:attrName>
                                        </p:attrNameLst>
                                      </p:cBhvr>
                                      <p:to>
                                        <p:strVal val="hidden"/>
                                      </p:to>
                                    </p:set>
                                  </p:childTnLst>
                                </p:cTn>
                              </p:par>
                              <p:par>
                                <p:cTn id="16" presetID="10" presetClass="exit" presetSubtype="0" fill="hold" nodeType="withEffect">
                                  <p:stCondLst>
                                    <p:cond delay="0"/>
                                  </p:stCondLst>
                                  <p:childTnLst>
                                    <p:animEffect transition="out" filter="fade">
                                      <p:cBhvr>
                                        <p:cTn id="17" dur="500"/>
                                        <p:tgtEl>
                                          <p:spTgt spid="38"/>
                                        </p:tgtEl>
                                      </p:cBhvr>
                                    </p:animEffect>
                                    <p:set>
                                      <p:cBhvr>
                                        <p:cTn id="18" dur="1" fill="hold">
                                          <p:stCondLst>
                                            <p:cond delay="499"/>
                                          </p:stCondLst>
                                        </p:cTn>
                                        <p:tgtEl>
                                          <p:spTgt spid="38"/>
                                        </p:tgtEl>
                                        <p:attrNameLst>
                                          <p:attrName>style.visibility</p:attrName>
                                        </p:attrNameLst>
                                      </p:cBhvr>
                                      <p:to>
                                        <p:strVal val="hidden"/>
                                      </p:to>
                                    </p:set>
                                  </p:childTnLst>
                                </p:cTn>
                              </p:par>
                              <p:par>
                                <p:cTn id="19" presetID="10" presetClass="exit" presetSubtype="0" fill="hold" nodeType="withEffect">
                                  <p:stCondLst>
                                    <p:cond delay="0"/>
                                  </p:stCondLst>
                                  <p:childTnLst>
                                    <p:animEffect transition="out" filter="fade">
                                      <p:cBhvr>
                                        <p:cTn id="20" dur="500"/>
                                        <p:tgtEl>
                                          <p:spTgt spid="40"/>
                                        </p:tgtEl>
                                      </p:cBhvr>
                                    </p:animEffect>
                                    <p:set>
                                      <p:cBhvr>
                                        <p:cTn id="21" dur="1" fill="hold">
                                          <p:stCondLst>
                                            <p:cond delay="499"/>
                                          </p:stCondLst>
                                        </p:cTn>
                                        <p:tgtEl>
                                          <p:spTgt spid="40"/>
                                        </p:tgtEl>
                                        <p:attrNameLst>
                                          <p:attrName>style.visibility</p:attrName>
                                        </p:attrNameLst>
                                      </p:cBhvr>
                                      <p:to>
                                        <p:strVal val="hidden"/>
                                      </p:to>
                                    </p:set>
                                  </p:childTnLst>
                                </p:cTn>
                              </p:par>
                              <p:par>
                                <p:cTn id="22" presetID="10" presetClass="exit" presetSubtype="0" fill="hold" nodeType="withEffect">
                                  <p:stCondLst>
                                    <p:cond delay="0"/>
                                  </p:stCondLst>
                                  <p:childTnLst>
                                    <p:animEffect transition="out" filter="fade">
                                      <p:cBhvr>
                                        <p:cTn id="23" dur="500"/>
                                        <p:tgtEl>
                                          <p:spTgt spid="42"/>
                                        </p:tgtEl>
                                      </p:cBhvr>
                                    </p:animEffect>
                                    <p:set>
                                      <p:cBhvr>
                                        <p:cTn id="24" dur="1" fill="hold">
                                          <p:stCondLst>
                                            <p:cond delay="499"/>
                                          </p:stCondLst>
                                        </p:cTn>
                                        <p:tgtEl>
                                          <p:spTgt spid="42"/>
                                        </p:tgtEl>
                                        <p:attrNameLst>
                                          <p:attrName>style.visibility</p:attrName>
                                        </p:attrNameLst>
                                      </p:cBhvr>
                                      <p:to>
                                        <p:strVal val="hidden"/>
                                      </p:to>
                                    </p:set>
                                  </p:childTnLst>
                                </p:cTn>
                              </p:par>
                              <p:par>
                                <p:cTn id="25" presetID="10" presetClass="exit" presetSubtype="0" fill="hold" nodeType="withEffect">
                                  <p:stCondLst>
                                    <p:cond delay="0"/>
                                  </p:stCondLst>
                                  <p:childTnLst>
                                    <p:animEffect transition="out" filter="fade">
                                      <p:cBhvr>
                                        <p:cTn id="26" dur="500"/>
                                        <p:tgtEl>
                                          <p:spTgt spid="28"/>
                                        </p:tgtEl>
                                      </p:cBhvr>
                                    </p:animEffect>
                                    <p:set>
                                      <p:cBhvr>
                                        <p:cTn id="27" dur="1" fill="hold">
                                          <p:stCondLst>
                                            <p:cond delay="499"/>
                                          </p:stCondLst>
                                        </p:cTn>
                                        <p:tgtEl>
                                          <p:spTgt spid="28"/>
                                        </p:tgtEl>
                                        <p:attrNameLst>
                                          <p:attrName>style.visibility</p:attrName>
                                        </p:attrNameLst>
                                      </p:cBhvr>
                                      <p:to>
                                        <p:strVal val="hidden"/>
                                      </p:to>
                                    </p:set>
                                  </p:childTnLst>
                                </p:cTn>
                              </p:par>
                              <p:par>
                                <p:cTn id="28" presetID="10" presetClass="exit" presetSubtype="0" fill="hold" nodeType="withEffect">
                                  <p:stCondLst>
                                    <p:cond delay="0"/>
                                  </p:stCondLst>
                                  <p:childTnLst>
                                    <p:animEffect transition="out" filter="fade">
                                      <p:cBhvr>
                                        <p:cTn id="29" dur="500"/>
                                        <p:tgtEl>
                                          <p:spTgt spid="30"/>
                                        </p:tgtEl>
                                      </p:cBhvr>
                                    </p:animEffect>
                                    <p:set>
                                      <p:cBhvr>
                                        <p:cTn id="30" dur="1" fill="hold">
                                          <p:stCondLst>
                                            <p:cond delay="499"/>
                                          </p:stCondLst>
                                        </p:cTn>
                                        <p:tgtEl>
                                          <p:spTgt spid="30"/>
                                        </p:tgtEl>
                                        <p:attrNameLst>
                                          <p:attrName>style.visibility</p:attrName>
                                        </p:attrNameLst>
                                      </p:cBhvr>
                                      <p:to>
                                        <p:strVal val="hidden"/>
                                      </p:to>
                                    </p:set>
                                  </p:childTnLst>
                                </p:cTn>
                              </p:par>
                              <p:par>
                                <p:cTn id="31" presetID="10" presetClass="exit" presetSubtype="0" fill="hold" nodeType="withEffect">
                                  <p:stCondLst>
                                    <p:cond delay="0"/>
                                  </p:stCondLst>
                                  <p:childTnLst>
                                    <p:animEffect transition="out" filter="fade">
                                      <p:cBhvr>
                                        <p:cTn id="32" dur="500"/>
                                        <p:tgtEl>
                                          <p:spTgt spid="34"/>
                                        </p:tgtEl>
                                      </p:cBhvr>
                                    </p:animEffect>
                                    <p:set>
                                      <p:cBhvr>
                                        <p:cTn id="33" dur="1" fill="hold">
                                          <p:stCondLst>
                                            <p:cond delay="499"/>
                                          </p:stCondLst>
                                        </p:cTn>
                                        <p:tgtEl>
                                          <p:spTgt spid="34"/>
                                        </p:tgtEl>
                                        <p:attrNameLst>
                                          <p:attrName>style.visibility</p:attrName>
                                        </p:attrNameLst>
                                      </p:cBhvr>
                                      <p:to>
                                        <p:strVal val="hidden"/>
                                      </p:to>
                                    </p:set>
                                  </p:childTnLst>
                                </p:cTn>
                              </p:par>
                              <p:par>
                                <p:cTn id="34" presetID="10" presetClass="exit" presetSubtype="0" fill="hold" nodeType="withEffect">
                                  <p:stCondLst>
                                    <p:cond delay="0"/>
                                  </p:stCondLst>
                                  <p:childTnLst>
                                    <p:animEffect transition="out" filter="fade">
                                      <p:cBhvr>
                                        <p:cTn id="35" dur="500"/>
                                        <p:tgtEl>
                                          <p:spTgt spid="25"/>
                                        </p:tgtEl>
                                      </p:cBhvr>
                                    </p:animEffect>
                                    <p:set>
                                      <p:cBhvr>
                                        <p:cTn id="36" dur="1" fill="hold">
                                          <p:stCondLst>
                                            <p:cond delay="499"/>
                                          </p:stCondLst>
                                        </p:cTn>
                                        <p:tgtEl>
                                          <p:spTgt spid="25"/>
                                        </p:tgtEl>
                                        <p:attrNameLst>
                                          <p:attrName>style.visibility</p:attrName>
                                        </p:attrNameLst>
                                      </p:cBhvr>
                                      <p:to>
                                        <p:strVal val="hidden"/>
                                      </p:to>
                                    </p:set>
                                  </p:childTnLst>
                                </p:cTn>
                              </p:par>
                              <p:par>
                                <p:cTn id="37" presetID="10" presetClass="exit" presetSubtype="0" fill="hold" nodeType="withEffect">
                                  <p:stCondLst>
                                    <p:cond delay="0"/>
                                  </p:stCondLst>
                                  <p:childTnLst>
                                    <p:animEffect transition="out" filter="fade">
                                      <p:cBhvr>
                                        <p:cTn id="38" dur="500"/>
                                        <p:tgtEl>
                                          <p:spTgt spid="17"/>
                                        </p:tgtEl>
                                      </p:cBhvr>
                                    </p:animEffect>
                                    <p:set>
                                      <p:cBhvr>
                                        <p:cTn id="39" dur="1" fill="hold">
                                          <p:stCondLst>
                                            <p:cond delay="499"/>
                                          </p:stCondLst>
                                        </p:cTn>
                                        <p:tgtEl>
                                          <p:spTgt spid="17"/>
                                        </p:tgtEl>
                                        <p:attrNameLst>
                                          <p:attrName>style.visibility</p:attrName>
                                        </p:attrNameLst>
                                      </p:cBhvr>
                                      <p:to>
                                        <p:strVal val="hidden"/>
                                      </p:to>
                                    </p:set>
                                  </p:childTnLst>
                                </p:cTn>
                              </p:par>
                              <p:par>
                                <p:cTn id="40" presetID="10" presetClass="exit" presetSubtype="0" fill="hold" nodeType="withEffect">
                                  <p:stCondLst>
                                    <p:cond delay="0"/>
                                  </p:stCondLst>
                                  <p:childTnLst>
                                    <p:animEffect transition="out" filter="fade">
                                      <p:cBhvr>
                                        <p:cTn id="41" dur="500"/>
                                        <p:tgtEl>
                                          <p:spTgt spid="4"/>
                                        </p:tgtEl>
                                      </p:cBhvr>
                                    </p:animEffect>
                                    <p:set>
                                      <p:cBhvr>
                                        <p:cTn id="42"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Dress for your shape</a:t>
            </a:r>
            <a:endParaRPr lang="en-GB" dirty="0"/>
          </a:p>
        </p:txBody>
      </p:sp>
      <p:sp>
        <p:nvSpPr>
          <p:cNvPr id="3" name="Content Placeholder 2"/>
          <p:cNvSpPr>
            <a:spLocks noGrp="1"/>
          </p:cNvSpPr>
          <p:nvPr>
            <p:ph idx="1"/>
          </p:nvPr>
        </p:nvSpPr>
        <p:spPr/>
        <p:txBody>
          <a:bodyPr/>
          <a:lstStyle/>
          <a:p>
            <a:endParaRPr lang="en-GB" dirty="0"/>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297808" y="1671638"/>
            <a:ext cx="9622336" cy="497986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27606146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shape of worship</a:t>
            </a:r>
            <a:endParaRPr lang="en-GB" dirty="0"/>
          </a:p>
        </p:txBody>
      </p:sp>
      <p:sp>
        <p:nvSpPr>
          <p:cNvPr id="3" name="Content Placeholder 2"/>
          <p:cNvSpPr>
            <a:spLocks noGrp="1"/>
          </p:cNvSpPr>
          <p:nvPr>
            <p:ph idx="1"/>
          </p:nvPr>
        </p:nvSpPr>
        <p:spPr>
          <a:xfrm>
            <a:off x="457200" y="1916832"/>
            <a:ext cx="8229600" cy="4209331"/>
          </a:xfrm>
        </p:spPr>
        <p:txBody>
          <a:bodyPr/>
          <a:lstStyle/>
          <a:p>
            <a:r>
              <a:rPr lang="en-GB" sz="4400" dirty="0"/>
              <a:t>Gather</a:t>
            </a:r>
          </a:p>
          <a:p>
            <a:r>
              <a:rPr lang="en-GB" sz="4400" dirty="0"/>
              <a:t>Listen</a:t>
            </a:r>
          </a:p>
          <a:p>
            <a:r>
              <a:rPr lang="en-GB" sz="4400" dirty="0"/>
              <a:t>Respond</a:t>
            </a:r>
          </a:p>
          <a:p>
            <a:r>
              <a:rPr lang="en-GB" sz="4400" dirty="0"/>
              <a:t>(Celebrate)</a:t>
            </a:r>
          </a:p>
          <a:p>
            <a:r>
              <a:rPr lang="en-GB" sz="4400" dirty="0"/>
              <a:t>Go out</a:t>
            </a:r>
          </a:p>
          <a:p>
            <a:endParaRPr lang="en-GB" dirty="0"/>
          </a:p>
        </p:txBody>
      </p:sp>
    </p:spTree>
    <p:extLst>
      <p:ext uri="{BB962C8B-B14F-4D97-AF65-F5344CB8AC3E}">
        <p14:creationId xmlns:p14="http://schemas.microsoft.com/office/powerpoint/2010/main" xmlns="" val="1249274331"/>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Dress for the occasion</a:t>
            </a:r>
            <a:endParaRPr lang="en-GB" dirty="0"/>
          </a:p>
        </p:txBody>
      </p:sp>
      <p:sp>
        <p:nvSpPr>
          <p:cNvPr id="3" name="Content Placeholder 2"/>
          <p:cNvSpPr>
            <a:spLocks noGrp="1"/>
          </p:cNvSpPr>
          <p:nvPr>
            <p:ph idx="1"/>
          </p:nvPr>
        </p:nvSpPr>
        <p:spPr/>
        <p:txBody>
          <a:bodyPr/>
          <a:lstStyle/>
          <a:p>
            <a:endParaRPr lang="en-GB" dirty="0"/>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174019" y="1628800"/>
            <a:ext cx="9318020" cy="559081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26843385"/>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occasion of worship</a:t>
            </a:r>
            <a:endParaRPr lang="en-GB" dirty="0"/>
          </a:p>
        </p:txBody>
      </p:sp>
      <p:sp>
        <p:nvSpPr>
          <p:cNvPr id="3" name="Content Placeholder 2"/>
          <p:cNvSpPr>
            <a:spLocks noGrp="1"/>
          </p:cNvSpPr>
          <p:nvPr>
            <p:ph idx="1"/>
          </p:nvPr>
        </p:nvSpPr>
        <p:spPr/>
        <p:txBody>
          <a:bodyPr>
            <a:normAutofit/>
          </a:bodyPr>
          <a:lstStyle/>
          <a:p>
            <a:r>
              <a:rPr lang="en-GB" sz="4400" dirty="0" smtClean="0"/>
              <a:t>Eucharistic</a:t>
            </a:r>
          </a:p>
          <a:p>
            <a:r>
              <a:rPr lang="en-GB" sz="4400" dirty="0" smtClean="0"/>
              <a:t>Service of the Word</a:t>
            </a:r>
          </a:p>
          <a:p>
            <a:r>
              <a:rPr lang="en-GB" sz="4400" dirty="0" smtClean="0"/>
              <a:t>School service</a:t>
            </a:r>
          </a:p>
          <a:p>
            <a:r>
              <a:rPr lang="en-GB" sz="4400" dirty="0" smtClean="0"/>
              <a:t>Toddler Praise</a:t>
            </a:r>
          </a:p>
          <a:p>
            <a:r>
              <a:rPr lang="en-GB" sz="4400" dirty="0" smtClean="0"/>
              <a:t>…….</a:t>
            </a:r>
            <a:endParaRPr lang="en-GB" sz="4400" dirty="0"/>
          </a:p>
        </p:txBody>
      </p:sp>
    </p:spTree>
    <p:extLst>
      <p:ext uri="{BB962C8B-B14F-4D97-AF65-F5344CB8AC3E}">
        <p14:creationId xmlns:p14="http://schemas.microsoft.com/office/powerpoint/2010/main" xmlns="" val="2648315827"/>
      </p:ext>
    </p:extLst>
  </p:cSld>
  <p:clrMapOvr>
    <a:masterClrMapping/>
  </p:clrMapOvr>
  <mc:AlternateContent xmlns:mc="http://schemas.openxmlformats.org/markup-compatibility/2006">
    <mc:Choice xmlns:p14="http://schemas.microsoft.com/office/powerpoint/2010/main" xmlns="" Requires="p14">
      <p:transition spd="med" p14:dur="700">
        <p:fade/>
      </p:transition>
    </mc:Choice>
    <mc:Fallback>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xecutive">
  <a:themeElements>
    <a:clrScheme name="Executive">
      <a:dk1>
        <a:sysClr val="windowText" lastClr="000000"/>
      </a:dk1>
      <a:lt1>
        <a:sysClr val="window" lastClr="FFFFFF"/>
      </a:lt1>
      <a:dk2>
        <a:srgbClr val="2F5897"/>
      </a:dk2>
      <a:lt2>
        <a:srgbClr val="E4E9EF"/>
      </a:lt2>
      <a:accent1>
        <a:srgbClr val="6076B4"/>
      </a:accent1>
      <a:accent2>
        <a:srgbClr val="9C5252"/>
      </a:accent2>
      <a:accent3>
        <a:srgbClr val="E68422"/>
      </a:accent3>
      <a:accent4>
        <a:srgbClr val="846648"/>
      </a:accent4>
      <a:accent5>
        <a:srgbClr val="63891F"/>
      </a:accent5>
      <a:accent6>
        <a:srgbClr val="758085"/>
      </a:accent6>
      <a:hlink>
        <a:srgbClr val="3399FF"/>
      </a:hlink>
      <a:folHlink>
        <a:srgbClr val="B2B2B2"/>
      </a:folHlink>
    </a:clrScheme>
    <a:fontScheme name="Executive">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xecutiv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8575" cap="flat" cmpd="sng" algn="ctr">
          <a:solidFill>
            <a:schemeClr val="phClr"/>
          </a:solidFill>
          <a:prstDash val="solid"/>
        </a:ln>
        <a:ln w="508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50000">
              <a:schemeClr val="phClr">
                <a:tint val="80000"/>
                <a:satMod val="250000"/>
              </a:schemeClr>
            </a:gs>
            <a:gs pos="76000">
              <a:schemeClr val="phClr">
                <a:tint val="90000"/>
                <a:shade val="90000"/>
                <a:satMod val="200000"/>
              </a:schemeClr>
            </a:gs>
            <a:gs pos="92000">
              <a:schemeClr val="phClr">
                <a:tint val="90000"/>
                <a:shade val="70000"/>
                <a:satMod val="250000"/>
              </a:schemeClr>
            </a:gs>
          </a:gsLst>
          <a:path path="circle">
            <a:fillToRect l="50000" t="50000" r="50000" b="50000"/>
          </a:path>
        </a:gradFill>
        <a:blipFill>
          <a:blip xmlns:r="http://schemas.openxmlformats.org/officeDocument/2006/relationships" r:embed="rId1">
            <a:duotone>
              <a:schemeClr val="phClr">
                <a:tint val="95000"/>
              </a:schemeClr>
              <a:schemeClr val="phClr">
                <a:shade val="9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Executive</Template>
  <TotalTime>922</TotalTime>
  <Words>498</Words>
  <Application>Microsoft Office PowerPoint</Application>
  <PresentationFormat>On-screen Show (4:3)</PresentationFormat>
  <Paragraphs>161</Paragraphs>
  <Slides>29</Slides>
  <Notes>16</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Executive</vt:lpstr>
      <vt:lpstr>Worship Wardrobe</vt:lpstr>
      <vt:lpstr>Sunday best?</vt:lpstr>
      <vt:lpstr>The best part of Mass</vt:lpstr>
      <vt:lpstr>Slide 4</vt:lpstr>
      <vt:lpstr>A wardrobe of possibilities</vt:lpstr>
      <vt:lpstr>Dress for your shape</vt:lpstr>
      <vt:lpstr>The shape of worship</vt:lpstr>
      <vt:lpstr>Dress for the occasion</vt:lpstr>
      <vt:lpstr>The occasion of worship</vt:lpstr>
      <vt:lpstr>Creating an outfit</vt:lpstr>
      <vt:lpstr>Not for dummies</vt:lpstr>
      <vt:lpstr>An holistic experience</vt:lpstr>
      <vt:lpstr>Not everything at once!</vt:lpstr>
      <vt:lpstr>A Capsule Wardrobe</vt:lpstr>
      <vt:lpstr>The Lord is here!</vt:lpstr>
      <vt:lpstr>Engage the senses</vt:lpstr>
      <vt:lpstr>Purposeful movement</vt:lpstr>
      <vt:lpstr>The Sound of Music</vt:lpstr>
      <vt:lpstr>The Sound of Silence</vt:lpstr>
      <vt:lpstr>More than Amen</vt:lpstr>
      <vt:lpstr>Dressing for the season</vt:lpstr>
      <vt:lpstr>Spring-cleaning</vt:lpstr>
      <vt:lpstr>Fit for purpose…..</vt:lpstr>
      <vt:lpstr>One more thing……</vt:lpstr>
      <vt:lpstr>Worship ‘outlets’</vt:lpstr>
      <vt:lpstr>Worship ‘outlets’</vt:lpstr>
      <vt:lpstr>Worship ‘outlets’</vt:lpstr>
      <vt:lpstr>Worship ‘outlets’</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Mary Hawes</dc:creator>
  <cp:lastModifiedBy>Peter</cp:lastModifiedBy>
  <cp:revision>48</cp:revision>
  <cp:lastPrinted>2013-04-04T12:52:09Z</cp:lastPrinted>
  <dcterms:created xsi:type="dcterms:W3CDTF">2012-10-15T08:32:06Z</dcterms:created>
  <dcterms:modified xsi:type="dcterms:W3CDTF">2014-06-26T20:24:28Z</dcterms:modified>
</cp:coreProperties>
</file>